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wmf" ContentType="image/x-wmf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slideLayouts/slideLayout10.xml" ContentType="application/vnd.openxmlformats-officedocument.presentationml.slideLayout+xml"/>
  <Default Extension="vml" ContentType="application/vnd.openxmlformats-officedocument.vmlDrawing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Default Extension="bin" ContentType="application/vnd.openxmlformats-officedocument.oleObject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sldIdLst>
    <p:sldId id="260" r:id="rId2"/>
    <p:sldId id="261" r:id="rId3"/>
    <p:sldId id="262" r:id="rId4"/>
    <p:sldId id="263" r:id="rId5"/>
    <p:sldId id="280" r:id="rId6"/>
    <p:sldId id="281" r:id="rId7"/>
    <p:sldId id="265" r:id="rId8"/>
    <p:sldId id="279" r:id="rId9"/>
    <p:sldId id="282" r:id="rId10"/>
    <p:sldId id="284" r:id="rId11"/>
    <p:sldId id="283" r:id="rId12"/>
    <p:sldId id="285" r:id="rId13"/>
    <p:sldId id="266" r:id="rId14"/>
    <p:sldId id="287" r:id="rId15"/>
    <p:sldId id="290" r:id="rId16"/>
    <p:sldId id="270" r:id="rId17"/>
    <p:sldId id="294" r:id="rId18"/>
    <p:sldId id="295" r:id="rId19"/>
    <p:sldId id="267" r:id="rId20"/>
    <p:sldId id="286" r:id="rId21"/>
    <p:sldId id="272" r:id="rId22"/>
    <p:sldId id="269" r:id="rId23"/>
    <p:sldId id="274" r:id="rId24"/>
    <p:sldId id="275" r:id="rId25"/>
    <p:sldId id="277" r:id="rId26"/>
    <p:sldId id="278" r:id="rId2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21" autoAdjust="0"/>
    <p:restoredTop sz="79570" autoAdjust="0"/>
  </p:normalViewPr>
  <p:slideViewPr>
    <p:cSldViewPr snapToObjects="1">
      <p:cViewPr>
        <p:scale>
          <a:sx n="60" d="100"/>
          <a:sy n="60" d="100"/>
        </p:scale>
        <p:origin x="-1668" y="2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D75DA0-651E-8D41-AED3-46FF2D3C7BB0}" type="datetimeFigureOut">
              <a:rPr lang="en-US" smtClean="0"/>
              <a:pPr/>
              <a:t>2/4/2016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45A327-FBFF-F345-85FE-A8BA87ADD11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8720326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Upper</a:t>
            </a:r>
            <a:r>
              <a:rPr lang="en-US" baseline="0" dirty="0" smtClean="0"/>
              <a:t> limit is for suspended </a:t>
            </a:r>
            <a:r>
              <a:rPr lang="en-US" baseline="0" dirty="0" err="1" smtClean="0"/>
              <a:t>graphene</a:t>
            </a:r>
            <a:r>
              <a:rPr lang="en-US" baseline="0" dirty="0" smtClean="0"/>
              <a:t> (i.e. removed substrate)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45A327-FBFF-F345-85FE-A8BA87ADD118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Slope for n vs. </a:t>
            </a:r>
            <a:r>
              <a:rPr lang="en-US" dirty="0" err="1" smtClean="0"/>
              <a:t>vbg</a:t>
            </a:r>
            <a:r>
              <a:rPr lang="en-US" dirty="0" smtClean="0"/>
              <a:t> gives</a:t>
            </a:r>
            <a:r>
              <a:rPr lang="en-US" baseline="0" dirty="0" smtClean="0"/>
              <a:t> cap. And should be similar for all temps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45A327-FBFF-F345-85FE-A8BA87ADD118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45A327-FBFF-F345-85FE-A8BA87ADD118}" type="slidenum">
              <a:rPr lang="en-US" smtClean="0"/>
              <a:pPr/>
              <a:t>20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45A327-FBFF-F345-85FE-A8BA87ADD118}" type="slidenum">
              <a:rPr lang="en-US" smtClean="0"/>
              <a:pPr/>
              <a:t>21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45A327-FBFF-F345-85FE-A8BA87ADD118}" type="slidenum">
              <a:rPr lang="en-US" smtClean="0"/>
              <a:pPr/>
              <a:t>22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45A327-FBFF-F345-85FE-A8BA87ADD118}" type="slidenum">
              <a:rPr lang="en-US" smtClean="0"/>
              <a:pPr/>
              <a:t>23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45A327-FBFF-F345-85FE-A8BA87ADD118}" type="slidenum">
              <a:rPr lang="en-US" smtClean="0"/>
              <a:pPr/>
              <a:t>24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Band</a:t>
            </a:r>
            <a:r>
              <a:rPr lang="en-US" baseline="0" dirty="0" smtClean="0"/>
              <a:t> structure for (a) bulk MoS2, (b) four-layer MoS2, (c) bi-layer MoS2, and (d) Monolayer MoS2. Shows transition from indirect </a:t>
            </a:r>
            <a:r>
              <a:rPr lang="en-US" baseline="0" dirty="0" err="1" smtClean="0"/>
              <a:t>bandgap</a:t>
            </a:r>
            <a:r>
              <a:rPr lang="en-US" baseline="0" dirty="0" smtClean="0"/>
              <a:t> to direct </a:t>
            </a:r>
            <a:r>
              <a:rPr lang="en-US" baseline="0" dirty="0" err="1" smtClean="0"/>
              <a:t>bandgap</a:t>
            </a:r>
            <a:r>
              <a:rPr lang="en-US" baseline="0" dirty="0" smtClean="0"/>
              <a:t>. Arrows indicate the lowest energy transitions.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45A327-FBFF-F345-85FE-A8BA87ADD118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45A327-FBFF-F345-85FE-A8BA87ADD118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Large </a:t>
            </a:r>
            <a:r>
              <a:rPr lang="en-US" dirty="0" err="1" smtClean="0"/>
              <a:t>Rc</a:t>
            </a:r>
            <a:r>
              <a:rPr lang="en-US" dirty="0" smtClean="0"/>
              <a:t> at</a:t>
            </a:r>
            <a:r>
              <a:rPr lang="en-US" baseline="0" dirty="0" smtClean="0"/>
              <a:t> RT is bad for device </a:t>
            </a:r>
            <a:r>
              <a:rPr lang="en-US" baseline="0" dirty="0" err="1" smtClean="0"/>
              <a:t>applic</a:t>
            </a:r>
            <a:r>
              <a:rPr lang="en-US" baseline="0" dirty="0" smtClean="0"/>
              <a:t>.</a:t>
            </a:r>
          </a:p>
          <a:p>
            <a:r>
              <a:rPr lang="en-US" baseline="0" dirty="0" smtClean="0"/>
              <a:t>Bad for RT </a:t>
            </a:r>
            <a:r>
              <a:rPr lang="en-US" baseline="0" dirty="0" err="1" smtClean="0"/>
              <a:t>mu_fe</a:t>
            </a:r>
            <a:r>
              <a:rPr lang="en-US" baseline="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45A327-FBFF-F345-85FE-A8BA87ADD118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45A327-FBFF-F345-85FE-A8BA87ADD118}" type="slidenum">
              <a:rPr lang="en-US" smtClean="0"/>
              <a:pPr/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Contact</a:t>
            </a:r>
            <a:r>
              <a:rPr lang="en-US" baseline="0" dirty="0" smtClean="0"/>
              <a:t> Resistances for 0.05% </a:t>
            </a:r>
            <a:r>
              <a:rPr lang="en-US" baseline="0" dirty="0" err="1" smtClean="0"/>
              <a:t>Nb</a:t>
            </a:r>
            <a:r>
              <a:rPr lang="en-US" baseline="0" dirty="0" smtClean="0"/>
              <a:t> doped WSe2 at room temp (</a:t>
            </a:r>
            <a:r>
              <a:rPr lang="en-US" baseline="0" dirty="0" err="1" smtClean="0"/>
              <a:t>R</a:t>
            </a:r>
            <a:r>
              <a:rPr lang="en-US" baseline="-25000" dirty="0" err="1" smtClean="0"/>
              <a:t>c</a:t>
            </a:r>
            <a:r>
              <a:rPr lang="en-US" baseline="0" dirty="0" smtClean="0"/>
              <a:t> = 2.35 k</a:t>
            </a:r>
            <a:r>
              <a:rPr lang="el-GR" baseline="0" dirty="0" smtClean="0"/>
              <a:t>Ω</a:t>
            </a:r>
            <a:r>
              <a:rPr lang="en-US" baseline="0" dirty="0" smtClean="0"/>
              <a:t> </a:t>
            </a:r>
            <a:r>
              <a:rPr lang="el-GR" baseline="0" dirty="0" smtClean="0"/>
              <a:t>μ</a:t>
            </a:r>
            <a:r>
              <a:rPr lang="en-US" baseline="0" dirty="0" smtClean="0"/>
              <a:t>m), 0.5% </a:t>
            </a:r>
            <a:r>
              <a:rPr lang="en-US" baseline="0" dirty="0" err="1" smtClean="0"/>
              <a:t>Nb</a:t>
            </a:r>
            <a:r>
              <a:rPr lang="en-US" baseline="0" dirty="0" smtClean="0"/>
              <a:t> doped WSe2 at room temp (</a:t>
            </a:r>
            <a:r>
              <a:rPr lang="en-US" baseline="0" dirty="0" err="1" smtClean="0"/>
              <a:t>R</a:t>
            </a:r>
            <a:r>
              <a:rPr lang="en-US" baseline="-25000" dirty="0" err="1" smtClean="0"/>
              <a:t>c</a:t>
            </a:r>
            <a:r>
              <a:rPr lang="en-US" baseline="0" dirty="0" smtClean="0"/>
              <a:t> = 0.195 k</a:t>
            </a:r>
            <a:r>
              <a:rPr lang="el-GR" baseline="0" dirty="0" smtClean="0"/>
              <a:t>Ω</a:t>
            </a:r>
            <a:r>
              <a:rPr lang="en-US" baseline="0" dirty="0" smtClean="0"/>
              <a:t> </a:t>
            </a:r>
            <a:r>
              <a:rPr lang="el-GR" baseline="0" dirty="0" smtClean="0"/>
              <a:t>μ</a:t>
            </a:r>
            <a:r>
              <a:rPr lang="en-US" baseline="0" dirty="0" smtClean="0"/>
              <a:t>m) and at 5K (</a:t>
            </a:r>
            <a:r>
              <a:rPr lang="en-US" baseline="0" dirty="0" err="1" smtClean="0"/>
              <a:t>R</a:t>
            </a:r>
            <a:r>
              <a:rPr lang="en-US" baseline="-25000" dirty="0" err="1" smtClean="0"/>
              <a:t>c</a:t>
            </a:r>
            <a:r>
              <a:rPr lang="en-US" baseline="0" dirty="0" smtClean="0"/>
              <a:t> = 0.185 k</a:t>
            </a:r>
            <a:r>
              <a:rPr lang="el-GR" baseline="0" dirty="0" smtClean="0"/>
              <a:t>Ω</a:t>
            </a:r>
            <a:r>
              <a:rPr lang="en-US" baseline="0" dirty="0" smtClean="0"/>
              <a:t> </a:t>
            </a:r>
            <a:r>
              <a:rPr lang="el-GR" baseline="0" dirty="0" smtClean="0"/>
              <a:t>μ</a:t>
            </a:r>
            <a:r>
              <a:rPr lang="en-US" baseline="0" dirty="0" smtClean="0"/>
              <a:t>m).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45A327-FBFF-F345-85FE-A8BA87ADD118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45A327-FBFF-F345-85FE-A8BA87ADD118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45A327-FBFF-F345-85FE-A8BA87ADD118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45A327-FBFF-F345-85FE-A8BA87ADD118}" type="slidenum">
              <a:rPr lang="en-US" smtClean="0"/>
              <a:pPr/>
              <a:t>18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DF44E-357F-47E0-95AF-DEED0B9F1A91}" type="datetime1">
              <a:rPr lang="en-US" smtClean="0"/>
              <a:pPr/>
              <a:t>2/4/2016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1Geim &amp; Novoselov Nature Mat. 2007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8769D-BAB8-9B47-A4DA-9E03C65B163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FD64F-7438-4448-9609-D2CCAD5DEFD3}" type="datetime1">
              <a:rPr lang="en-US" smtClean="0"/>
              <a:pPr/>
              <a:t>2/4/2016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1Geim &amp; Novoselov Nature Mat. 2007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8769D-BAB8-9B47-A4DA-9E03C65B163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CA25F-E80B-4572-8378-C2DDCB8AAF28}" type="datetime1">
              <a:rPr lang="en-US" smtClean="0"/>
              <a:pPr/>
              <a:t>2/4/2016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1Geim &amp; Novoselov Nature Mat. 2007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8769D-BAB8-9B47-A4DA-9E03C65B163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BA6C7-DB6A-4AE1-A8FB-4A71A7CBF410}" type="datetime1">
              <a:rPr lang="en-US" smtClean="0"/>
              <a:pPr/>
              <a:t>2/4/2016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1Geim &amp; Novoselov Nature Mat. 2007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8769D-BAB8-9B47-A4DA-9E03C65B163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5C7C3-D752-4C5F-B9D4-3D900AE22238}" type="datetime1">
              <a:rPr lang="en-US" smtClean="0"/>
              <a:pPr/>
              <a:t>2/4/2016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1Geim &amp; Novoselov Nature Mat. 2007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8769D-BAB8-9B47-A4DA-9E03C65B163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042E9-282B-4C57-BA4A-6CAA8042BC77}" type="datetime1">
              <a:rPr lang="en-US" smtClean="0"/>
              <a:pPr/>
              <a:t>2/4/2016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1Geim &amp; Novoselov Nature Mat. 2007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8769D-BAB8-9B47-A4DA-9E03C65B163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1BB34-128A-46C8-878A-ADB660625848}" type="datetime1">
              <a:rPr lang="en-US" smtClean="0"/>
              <a:pPr/>
              <a:t>2/4/2016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1Geim &amp; Novoselov Nature Mat. 2007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8769D-BAB8-9B47-A4DA-9E03C65B163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859FBB-3C0B-4ED4-91BF-8CF6354F264C}" type="datetime1">
              <a:rPr lang="en-US" smtClean="0"/>
              <a:pPr/>
              <a:t>2/4/2016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1Geim &amp; Novoselov Nature Mat. 2007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8769D-BAB8-9B47-A4DA-9E03C65B163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D7B17-2B83-459E-B3FE-1EE228EA0040}" type="datetime1">
              <a:rPr lang="en-US" smtClean="0"/>
              <a:pPr/>
              <a:t>2/4/2016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1Geim &amp; Novoselov Nature Mat. 2007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8769D-BAB8-9B47-A4DA-9E03C65B163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96E10-A314-421D-87A4-68A060B24050}" type="datetime1">
              <a:rPr lang="en-US" smtClean="0"/>
              <a:pPr/>
              <a:t>2/4/2016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1Geim &amp; Novoselov Nature Mat. 2007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8769D-BAB8-9B47-A4DA-9E03C65B163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2BBF0-385C-479F-96DB-DF3543EA7E7D}" type="datetime1">
              <a:rPr lang="en-US" smtClean="0"/>
              <a:pPr/>
              <a:t>2/4/2016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1Geim &amp; Novoselov Nature Mat. 2007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8769D-BAB8-9B47-A4DA-9E03C65B163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E1774A-66C6-48F2-820A-9429A605B6CD}" type="datetime1">
              <a:rPr lang="en-US" smtClean="0"/>
              <a:pPr/>
              <a:t>2/4/2016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1Geim &amp; Novoselov Nature Mat. 2007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08769D-BAB8-9B47-A4DA-9E03C65B1635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/>
  <p:hf sldNum="0"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3.png"/><Relationship Id="rId5" Type="http://schemas.openxmlformats.org/officeDocument/2006/relationships/oleObject" Target="../embeddings/oleObject2.bin"/><Relationship Id="rId4" Type="http://schemas.openxmlformats.org/officeDocument/2006/relationships/image" Target="../media/image1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.jpe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0.png"/><Relationship Id="rId9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1.jpe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oleObject" Target="../embeddings/oleObject1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>
            <a:normAutofit/>
          </a:bodyPr>
          <a:lstStyle/>
          <a:p>
            <a:r>
              <a:rPr lang="en-US" smtClean="0"/>
              <a:t>Intrinsic </a:t>
            </a:r>
            <a:r>
              <a:rPr lang="en-US" dirty="0" smtClean="0"/>
              <a:t>Transport Properties &amp; Scattering Mechanisms in TMDs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800" y="4267200"/>
            <a:ext cx="8153400" cy="2286000"/>
          </a:xfrm>
        </p:spPr>
        <p:txBody>
          <a:bodyPr anchor="b">
            <a:normAutofit/>
          </a:bodyPr>
          <a:lstStyle/>
          <a:p>
            <a:r>
              <a:rPr lang="en-US" dirty="0" err="1" smtClean="0">
                <a:solidFill>
                  <a:schemeClr val="tx1"/>
                </a:solidFill>
              </a:rPr>
              <a:t>Kraig</a:t>
            </a:r>
            <a:r>
              <a:rPr lang="en-US" dirty="0" smtClean="0">
                <a:solidFill>
                  <a:schemeClr val="tx1"/>
                </a:solidFill>
              </a:rPr>
              <a:t> Andrews</a:t>
            </a: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Nanofabrication &amp; Electron Transport Laboratory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Content Placeholder 3" descr="CLASpowerpoint2_head.jpg"/>
          <p:cNvPicPr>
            <a:picLocks noChangeAspect="1"/>
          </p:cNvPicPr>
          <p:nvPr/>
        </p:nvPicPr>
        <p:blipFill>
          <a:blip r:embed="rId2"/>
          <a:srcRect t="-90296" b="-90296"/>
          <a:stretch>
            <a:fillRect/>
          </a:stretch>
        </p:blipFill>
        <p:spPr>
          <a:xfrm>
            <a:off x="0" y="-1676400"/>
            <a:ext cx="9144640" cy="5029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09800" y="457200"/>
            <a:ext cx="594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solidFill>
                  <a:schemeClr val="bg1"/>
                </a:solidFill>
              </a:rPr>
              <a:t>Dept. of Physics &amp; Astronomy</a:t>
            </a:r>
            <a:endParaRPr lang="en-US" sz="3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407774701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 descr="CLASpowerpoint2_head.jpg"/>
          <p:cNvPicPr>
            <a:picLocks noChangeAspect="1"/>
          </p:cNvPicPr>
          <p:nvPr/>
        </p:nvPicPr>
        <p:blipFill>
          <a:blip r:embed="rId4"/>
          <a:srcRect t="-90296" b="-90296"/>
          <a:stretch>
            <a:fillRect/>
          </a:stretch>
        </p:blipFill>
        <p:spPr>
          <a:xfrm>
            <a:off x="4354" y="-1668462"/>
            <a:ext cx="9144640" cy="5029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09800" y="457200"/>
            <a:ext cx="5943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>
                <a:solidFill>
                  <a:schemeClr val="bg1"/>
                </a:solidFill>
              </a:rPr>
              <a:t>Hall Mobility </a:t>
            </a:r>
            <a:r>
              <a:rPr lang="el-GR" sz="4800" b="1" dirty="0" smtClean="0">
                <a:solidFill>
                  <a:schemeClr val="bg1"/>
                </a:solidFill>
              </a:rPr>
              <a:t>μ</a:t>
            </a:r>
            <a:r>
              <a:rPr lang="en-US" sz="4800" b="1" baseline="-25000" dirty="0" smtClean="0">
                <a:solidFill>
                  <a:schemeClr val="bg1"/>
                </a:solidFill>
              </a:rPr>
              <a:t>H</a:t>
            </a:r>
            <a:endParaRPr lang="en-US" sz="4800" b="1" dirty="0">
              <a:solidFill>
                <a:schemeClr val="bg1"/>
              </a:solidFill>
            </a:endParaRPr>
          </a:p>
        </p:txBody>
      </p:sp>
      <p:graphicFrame>
        <p:nvGraphicFramePr>
          <p:cNvPr id="6" name="Content Placeholder 5"/>
          <p:cNvGraphicFramePr>
            <a:graphicFrameLocks noChangeAspect="1"/>
          </p:cNvGraphicFramePr>
          <p:nvPr>
            <p:ph idx="1"/>
          </p:nvPr>
        </p:nvGraphicFramePr>
        <p:xfrm>
          <a:off x="5124451" y="1981200"/>
          <a:ext cx="2476499" cy="1785367"/>
        </p:xfrm>
        <a:graphic>
          <a:graphicData uri="http://schemas.openxmlformats.org/presentationml/2006/ole">
            <p:oleObj spid="_x0000_s3074" name="Equation" r:id="rId5" imgW="545760" imgH="393480" progId="Equation.3">
              <p:embed/>
            </p:oleObj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52400" y="1981200"/>
            <a:ext cx="621030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l-GR" sz="3200" dirty="0" smtClean="0"/>
              <a:t>μ</a:t>
            </a:r>
            <a:r>
              <a:rPr lang="en-US" sz="3200" baseline="-25000" dirty="0" smtClean="0"/>
              <a:t>H</a:t>
            </a:r>
          </a:p>
          <a:p>
            <a:pPr>
              <a:buFont typeface="Arial" pitchFamily="34" charset="0"/>
              <a:buChar char="•"/>
            </a:pPr>
            <a:r>
              <a:rPr lang="en-US" sz="3200" dirty="0" smtClean="0"/>
              <a:t>Conductivity</a:t>
            </a:r>
          </a:p>
          <a:p>
            <a:pPr>
              <a:buFont typeface="Arial" pitchFamily="34" charset="0"/>
              <a:buChar char="•"/>
            </a:pPr>
            <a:r>
              <a:rPr lang="en-US" sz="3200" dirty="0" smtClean="0"/>
              <a:t>Carrier density</a:t>
            </a:r>
            <a:endParaRPr lang="en-US" sz="3200" dirty="0"/>
          </a:p>
        </p:txBody>
      </p:sp>
      <p:pic>
        <p:nvPicPr>
          <p:cNvPr id="8" name="Picture 7" descr="hall_diagram.png"/>
          <p:cNvPicPr>
            <a:picLocks noChangeAspect="1"/>
          </p:cNvPicPr>
          <p:nvPr/>
        </p:nvPicPr>
        <p:blipFill>
          <a:blip r:embed="rId6"/>
          <a:srcRect b="11688"/>
          <a:stretch>
            <a:fillRect/>
          </a:stretch>
        </p:blipFill>
        <p:spPr>
          <a:xfrm>
            <a:off x="0" y="3549650"/>
            <a:ext cx="4864024" cy="330835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864024" y="4038600"/>
            <a:ext cx="397517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3200" dirty="0" smtClean="0"/>
              <a:t>μ</a:t>
            </a:r>
            <a:r>
              <a:rPr lang="en-US" sz="3200" baseline="-25000" dirty="0" smtClean="0"/>
              <a:t>RT</a:t>
            </a:r>
            <a:r>
              <a:rPr lang="en-US" sz="3200" dirty="0" smtClean="0"/>
              <a:t> ~ 10-10</a:t>
            </a:r>
            <a:r>
              <a:rPr lang="en-US" sz="3200" baseline="30000" dirty="0" smtClean="0"/>
              <a:t>2 </a:t>
            </a:r>
            <a:r>
              <a:rPr lang="en-US" sz="3200" dirty="0" smtClean="0"/>
              <a:t>cm</a:t>
            </a:r>
            <a:r>
              <a:rPr lang="en-US" sz="3200" baseline="30000" dirty="0" smtClean="0"/>
              <a:t>2</a:t>
            </a:r>
            <a:r>
              <a:rPr lang="en-US" sz="3200" dirty="0" smtClean="0"/>
              <a:t>V</a:t>
            </a:r>
            <a:r>
              <a:rPr lang="en-US" sz="3200" baseline="30000" dirty="0" smtClean="0"/>
              <a:t>-1</a:t>
            </a:r>
            <a:r>
              <a:rPr lang="en-US" sz="3200" dirty="0" smtClean="0"/>
              <a:t>s</a:t>
            </a:r>
            <a:r>
              <a:rPr lang="en-US" sz="3200" baseline="30000" dirty="0" smtClean="0"/>
              <a:t>-1</a:t>
            </a:r>
          </a:p>
          <a:p>
            <a:r>
              <a:rPr lang="en-US" sz="3200" dirty="0" smtClean="0"/>
              <a:t>	</a:t>
            </a:r>
            <a:r>
              <a:rPr lang="en-US" sz="3200" dirty="0" smtClean="0"/>
              <a:t>-Doped WSe</a:t>
            </a:r>
            <a:r>
              <a:rPr lang="en-US" sz="3200" baseline="-25000" dirty="0" smtClean="0"/>
              <a:t>2</a:t>
            </a:r>
            <a:endParaRPr lang="en-US" sz="3200" dirty="0" smtClean="0"/>
          </a:p>
          <a:p>
            <a:r>
              <a:rPr lang="en-US" sz="3200" dirty="0" err="1" smtClean="0"/>
              <a:t>μ</a:t>
            </a:r>
            <a:r>
              <a:rPr lang="en-US" sz="3200" baseline="-25000" dirty="0" err="1" smtClean="0"/>
              <a:t>Low</a:t>
            </a:r>
            <a:r>
              <a:rPr lang="en-US" sz="3200" baseline="-25000" dirty="0" smtClean="0"/>
              <a:t>-T</a:t>
            </a:r>
            <a:r>
              <a:rPr lang="en-US" sz="3200" dirty="0" smtClean="0"/>
              <a:t> ~ 10</a:t>
            </a:r>
            <a:r>
              <a:rPr lang="en-US" sz="3200" baseline="30000" dirty="0" smtClean="0"/>
              <a:t>4</a:t>
            </a:r>
            <a:r>
              <a:rPr lang="en-US" sz="3200" dirty="0" smtClean="0"/>
              <a:t> </a:t>
            </a:r>
            <a:r>
              <a:rPr lang="en-US" sz="3200" dirty="0" smtClean="0"/>
              <a:t>cm</a:t>
            </a:r>
            <a:r>
              <a:rPr lang="en-US" sz="3200" baseline="30000" dirty="0" smtClean="0"/>
              <a:t>2</a:t>
            </a:r>
            <a:r>
              <a:rPr lang="en-US" sz="3200" dirty="0" smtClean="0"/>
              <a:t>V</a:t>
            </a:r>
            <a:r>
              <a:rPr lang="en-US" sz="3200" baseline="30000" dirty="0" smtClean="0"/>
              <a:t>-1</a:t>
            </a:r>
            <a:r>
              <a:rPr lang="en-US" sz="3200" dirty="0" smtClean="0"/>
              <a:t>s</a:t>
            </a:r>
            <a:r>
              <a:rPr lang="en-US" sz="3200" baseline="30000" dirty="0" smtClean="0"/>
              <a:t>-1</a:t>
            </a:r>
          </a:p>
          <a:p>
            <a:r>
              <a:rPr lang="en-US" sz="3200" baseline="30000" dirty="0" smtClean="0"/>
              <a:t>	</a:t>
            </a:r>
            <a:r>
              <a:rPr lang="en-US" sz="3200" dirty="0" smtClean="0"/>
              <a:t>-MoS</a:t>
            </a:r>
            <a:r>
              <a:rPr lang="en-US" sz="3200" baseline="-25000" dirty="0" smtClean="0"/>
              <a:t>2</a:t>
            </a:r>
            <a:endParaRPr lang="en-US" sz="3200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6248400" y="6356350"/>
            <a:ext cx="2895600" cy="365125"/>
          </a:xfrm>
        </p:spPr>
        <p:txBody>
          <a:bodyPr anchor="b"/>
          <a:lstStyle/>
          <a:p>
            <a:pPr algn="r"/>
            <a:r>
              <a:rPr lang="da-DK" sz="1600" baseline="30000" dirty="0" smtClean="0">
                <a:solidFill>
                  <a:schemeClr val="tx1"/>
                </a:solidFill>
              </a:rPr>
              <a:t>1</a:t>
            </a:r>
            <a:r>
              <a:rPr lang="da-DK" sz="1600" dirty="0" smtClean="0">
                <a:solidFill>
                  <a:schemeClr val="tx1"/>
                </a:solidFill>
              </a:rPr>
              <a:t>Pradhan et al., Sci. Rep. (2015)</a:t>
            </a:r>
          </a:p>
          <a:p>
            <a:pPr algn="r"/>
            <a:r>
              <a:rPr lang="da-DK" sz="1600" baseline="30000" dirty="0" smtClean="0">
                <a:solidFill>
                  <a:schemeClr val="tx1"/>
                </a:solidFill>
              </a:rPr>
              <a:t>2</a:t>
            </a:r>
            <a:r>
              <a:rPr lang="da-DK" sz="1600" dirty="0" smtClean="0">
                <a:solidFill>
                  <a:schemeClr val="tx1"/>
                </a:solidFill>
              </a:rPr>
              <a:t>Cui et al., Nature Nano. (2015)</a:t>
            </a:r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402476428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828800"/>
            <a:ext cx="8305800" cy="4558620"/>
          </a:xfrm>
        </p:spPr>
        <p:txBody>
          <a:bodyPr anchor="t">
            <a:normAutofit/>
          </a:bodyPr>
          <a:lstStyle/>
          <a:p>
            <a:r>
              <a:rPr lang="en-US" dirty="0" smtClean="0"/>
              <a:t>High Temperature </a:t>
            </a:r>
          </a:p>
          <a:p>
            <a:pPr lvl="1"/>
            <a:r>
              <a:rPr lang="en-US" dirty="0" smtClean="0"/>
              <a:t>Phonon scattering dominated</a:t>
            </a:r>
          </a:p>
          <a:p>
            <a:pPr lvl="1"/>
            <a:r>
              <a:rPr lang="en-US" dirty="0" smtClean="0"/>
              <a:t>T	, </a:t>
            </a:r>
            <a:r>
              <a:rPr lang="el-GR" dirty="0" smtClean="0"/>
              <a:t>μ</a:t>
            </a:r>
            <a:endParaRPr lang="en-US" dirty="0" smtClean="0"/>
          </a:p>
          <a:p>
            <a:r>
              <a:rPr lang="en-US" dirty="0" smtClean="0"/>
              <a:t>Low </a:t>
            </a:r>
            <a:r>
              <a:rPr lang="en-US" dirty="0" smtClean="0"/>
              <a:t>Temperature</a:t>
            </a:r>
            <a:endParaRPr lang="en-US" dirty="0" smtClean="0"/>
          </a:p>
          <a:p>
            <a:pPr lvl="1"/>
            <a:r>
              <a:rPr lang="en-US" dirty="0" smtClean="0"/>
              <a:t>Diminished phonon scattering</a:t>
            </a:r>
          </a:p>
          <a:p>
            <a:pPr lvl="1"/>
            <a:r>
              <a:rPr lang="en-US" dirty="0" smtClean="0"/>
              <a:t>Coulomb</a:t>
            </a:r>
            <a:r>
              <a:rPr lang="en-US" dirty="0" smtClean="0"/>
              <a:t>, impurity, interface, </a:t>
            </a:r>
            <a:r>
              <a:rPr lang="en-US" dirty="0" smtClean="0"/>
              <a:t>defects dominated</a:t>
            </a:r>
            <a:endParaRPr lang="en-US" dirty="0" smtClean="0"/>
          </a:p>
          <a:p>
            <a:pPr lvl="1"/>
            <a:r>
              <a:rPr lang="en-US" dirty="0" smtClean="0"/>
              <a:t>T	, </a:t>
            </a:r>
            <a:r>
              <a:rPr lang="el-GR" dirty="0" smtClean="0"/>
              <a:t>μ</a:t>
            </a:r>
            <a:r>
              <a:rPr lang="en-US" dirty="0" smtClean="0"/>
              <a:t> 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</p:txBody>
      </p:sp>
      <p:pic>
        <p:nvPicPr>
          <p:cNvPr id="4" name="Content Placeholder 3" descr="CLASpowerpoint2_head.jpg"/>
          <p:cNvPicPr>
            <a:picLocks noChangeAspect="1"/>
          </p:cNvPicPr>
          <p:nvPr/>
        </p:nvPicPr>
        <p:blipFill>
          <a:blip r:embed="rId2"/>
          <a:srcRect t="-90296" b="-90296"/>
          <a:stretch>
            <a:fillRect/>
          </a:stretch>
        </p:blipFill>
        <p:spPr>
          <a:xfrm>
            <a:off x="4354" y="-1668462"/>
            <a:ext cx="9144640" cy="5029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09800" y="457200"/>
            <a:ext cx="5943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solidFill>
                  <a:schemeClr val="bg1"/>
                </a:solidFill>
              </a:rPr>
              <a:t>Temperature Dependence of </a:t>
            </a:r>
            <a:r>
              <a:rPr lang="el-GR" sz="4000" b="1" dirty="0" smtClean="0">
                <a:solidFill>
                  <a:schemeClr val="bg1"/>
                </a:solidFill>
              </a:rPr>
              <a:t>μ</a:t>
            </a:r>
            <a:r>
              <a:rPr lang="en-US" sz="4000" b="1" dirty="0" smtClean="0">
                <a:solidFill>
                  <a:schemeClr val="bg1"/>
                </a:solidFill>
              </a:rPr>
              <a:t> </a:t>
            </a:r>
            <a:endParaRPr lang="en-US" sz="4000" b="1" dirty="0">
              <a:solidFill>
                <a:schemeClr val="bg1"/>
              </a:solidFill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1600200" y="2971800"/>
            <a:ext cx="0" cy="3048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2362200" y="2971800"/>
            <a:ext cx="0" cy="3048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1600200" y="5181600"/>
            <a:ext cx="0" cy="3048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2362200" y="5181600"/>
            <a:ext cx="0" cy="3048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402476428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828800"/>
            <a:ext cx="8305800" cy="4558620"/>
          </a:xfrm>
        </p:spPr>
        <p:txBody>
          <a:bodyPr anchor="t">
            <a:normAutofit/>
          </a:bodyPr>
          <a:lstStyle/>
          <a:p>
            <a:r>
              <a:rPr lang="en-US" dirty="0" smtClean="0"/>
              <a:t>Low contact resistance 		</a:t>
            </a:r>
            <a:r>
              <a:rPr lang="el-GR" dirty="0" smtClean="0"/>
              <a:t>μ</a:t>
            </a:r>
            <a:r>
              <a:rPr lang="en-US" dirty="0" smtClean="0"/>
              <a:t> increased</a:t>
            </a:r>
          </a:p>
          <a:p>
            <a:r>
              <a:rPr lang="en-US" dirty="0" err="1" smtClean="0"/>
              <a:t>Schottky</a:t>
            </a:r>
            <a:r>
              <a:rPr lang="en-US" dirty="0" smtClean="0"/>
              <a:t> barrier (SB)</a:t>
            </a:r>
          </a:p>
          <a:p>
            <a:pPr lvl="1"/>
            <a:r>
              <a:rPr lang="en-US" dirty="0" smtClean="0"/>
              <a:t>Fermi level mismatch at metal/semiconductor interface</a:t>
            </a:r>
          </a:p>
          <a:p>
            <a:r>
              <a:rPr lang="en-US" dirty="0" smtClean="0"/>
              <a:t>How to reduce SB height and width</a:t>
            </a:r>
          </a:p>
          <a:p>
            <a:pPr lvl="1"/>
            <a:r>
              <a:rPr lang="en-US" dirty="0" smtClean="0"/>
              <a:t>Metal work functions</a:t>
            </a:r>
          </a:p>
          <a:p>
            <a:pPr lvl="1"/>
            <a:r>
              <a:rPr lang="en-US" dirty="0" err="1" smtClean="0"/>
              <a:t>Graphene</a:t>
            </a:r>
            <a:r>
              <a:rPr lang="en-US" dirty="0" smtClean="0"/>
              <a:t> contact interface</a:t>
            </a:r>
          </a:p>
          <a:p>
            <a:pPr>
              <a:buNone/>
            </a:pPr>
            <a:endParaRPr lang="en-US" dirty="0"/>
          </a:p>
          <a:p>
            <a:pPr lvl="1">
              <a:buNone/>
            </a:pPr>
            <a:endParaRPr lang="en-US" dirty="0" smtClean="0"/>
          </a:p>
        </p:txBody>
      </p:sp>
      <p:pic>
        <p:nvPicPr>
          <p:cNvPr id="4" name="Content Placeholder 3" descr="CLASpowerpoint2_head.jpg"/>
          <p:cNvPicPr>
            <a:picLocks noChangeAspect="1"/>
          </p:cNvPicPr>
          <p:nvPr/>
        </p:nvPicPr>
        <p:blipFill>
          <a:blip r:embed="rId3"/>
          <a:srcRect t="-90296" b="-90296"/>
          <a:stretch>
            <a:fillRect/>
          </a:stretch>
        </p:blipFill>
        <p:spPr>
          <a:xfrm>
            <a:off x="4354" y="-1668462"/>
            <a:ext cx="9144640" cy="5029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09800" y="457200"/>
            <a:ext cx="5943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>
                <a:solidFill>
                  <a:schemeClr val="bg1"/>
                </a:solidFill>
              </a:rPr>
              <a:t>Contacts/SB</a:t>
            </a:r>
            <a:endParaRPr lang="en-US" sz="4800" b="1" dirty="0">
              <a:solidFill>
                <a:schemeClr val="bg1"/>
              </a:solidFill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4724400" y="2133600"/>
            <a:ext cx="6858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402476428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457200"/>
            <a:ext cx="4114800" cy="4558620"/>
          </a:xfrm>
        </p:spPr>
        <p:txBody>
          <a:bodyPr anchor="ctr">
            <a:normAutofit/>
          </a:bodyPr>
          <a:lstStyle/>
          <a:p>
            <a:r>
              <a:rPr lang="en-US" dirty="0" smtClean="0"/>
              <a:t>Approach</a:t>
            </a:r>
          </a:p>
          <a:p>
            <a:pPr lvl="1"/>
            <a:r>
              <a:rPr lang="en-US" sz="3200" dirty="0" smtClean="0"/>
              <a:t>2D/2D </a:t>
            </a:r>
            <a:r>
              <a:rPr lang="en-US" sz="3200" dirty="0" smtClean="0"/>
              <a:t>Contacts</a:t>
            </a:r>
            <a:endParaRPr lang="en-US" sz="3200" dirty="0" smtClean="0"/>
          </a:p>
        </p:txBody>
      </p:sp>
      <p:pic>
        <p:nvPicPr>
          <p:cNvPr id="4" name="Content Placeholder 3" descr="CLASpowerpoint2_head.jpg"/>
          <p:cNvPicPr>
            <a:picLocks noChangeAspect="1"/>
          </p:cNvPicPr>
          <p:nvPr/>
        </p:nvPicPr>
        <p:blipFill>
          <a:blip r:embed="rId2"/>
          <a:srcRect t="-90296" b="-90296"/>
          <a:stretch>
            <a:fillRect/>
          </a:stretch>
        </p:blipFill>
        <p:spPr>
          <a:xfrm>
            <a:off x="-640" y="-1668462"/>
            <a:ext cx="9144640" cy="517366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09800" y="457200"/>
            <a:ext cx="5943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>
                <a:solidFill>
                  <a:schemeClr val="bg1"/>
                </a:solidFill>
              </a:rPr>
              <a:t>Contact Resistance</a:t>
            </a:r>
            <a:endParaRPr lang="en-US" sz="4800" b="1" dirty="0">
              <a:solidFill>
                <a:schemeClr val="bg1"/>
              </a:solidFill>
            </a:endParaRPr>
          </a:p>
        </p:txBody>
      </p:sp>
      <p:pic>
        <p:nvPicPr>
          <p:cNvPr id="6" name="Picture 5" descr="transmission_device_pic_-66_21_11182015_no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000" y="1837913"/>
            <a:ext cx="3048000" cy="244095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4061140" y="4278868"/>
            <a:ext cx="3330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Nb</a:t>
            </a:r>
            <a:r>
              <a:rPr lang="en-US" baseline="-25000" dirty="0" smtClean="0"/>
              <a:t>0.0005</a:t>
            </a:r>
            <a:r>
              <a:rPr lang="en-US" dirty="0" smtClean="0"/>
              <a:t>W</a:t>
            </a:r>
            <a:r>
              <a:rPr lang="en-US" baseline="-25000" dirty="0" smtClean="0"/>
              <a:t>0.9995</a:t>
            </a:r>
            <a:r>
              <a:rPr lang="en-US" dirty="0" smtClean="0"/>
              <a:t>Se</a:t>
            </a:r>
            <a:r>
              <a:rPr lang="en-US" baseline="-25000" dirty="0" smtClean="0"/>
              <a:t>2</a:t>
            </a:r>
            <a:endParaRPr lang="en-US" dirty="0"/>
          </a:p>
        </p:txBody>
      </p:sp>
      <p:pic>
        <p:nvPicPr>
          <p:cNvPr id="8" name="Picture 7" descr="ben_tlm_degenerately_doped_device_pic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1" y="3733800"/>
            <a:ext cx="3051280" cy="252337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62000" y="6172200"/>
            <a:ext cx="24416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Nb</a:t>
            </a:r>
            <a:r>
              <a:rPr lang="en-US" baseline="-25000" dirty="0" smtClean="0"/>
              <a:t>0.005</a:t>
            </a:r>
            <a:r>
              <a:rPr lang="en-US" dirty="0" smtClean="0"/>
              <a:t>W</a:t>
            </a:r>
            <a:r>
              <a:rPr lang="en-US" baseline="-25000" dirty="0" smtClean="0"/>
              <a:t>0.995</a:t>
            </a:r>
            <a:r>
              <a:rPr lang="en-US" dirty="0" smtClean="0"/>
              <a:t>Se</a:t>
            </a:r>
            <a:r>
              <a:rPr lang="en-US" baseline="-25000" dirty="0" smtClean="0"/>
              <a:t>2</a:t>
            </a:r>
            <a:r>
              <a:rPr lang="en-US" baseline="30000" dirty="0" smtClean="0"/>
              <a:t>1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5029200" y="6356350"/>
            <a:ext cx="4114800" cy="365125"/>
          </a:xfrm>
        </p:spPr>
        <p:txBody>
          <a:bodyPr anchor="b"/>
          <a:lstStyle/>
          <a:p>
            <a:r>
              <a:rPr lang="nb-NO" sz="1600" baseline="30000" dirty="0" smtClean="0">
                <a:solidFill>
                  <a:schemeClr val="tx1"/>
                </a:solidFill>
              </a:rPr>
              <a:t>1</a:t>
            </a:r>
            <a:r>
              <a:rPr lang="nb-NO" sz="1600" dirty="0" smtClean="0">
                <a:solidFill>
                  <a:schemeClr val="tx1"/>
                </a:solidFill>
              </a:rPr>
              <a:t>Hsun Jen Chuang et al., Nano. Lett. (2016)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733800" y="4825425"/>
            <a:ext cx="4953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Doping		 Lower SBH</a:t>
            </a:r>
            <a:endParaRPr lang="en-US" sz="3200" dirty="0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5105400" y="5181600"/>
            <a:ext cx="5334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402476428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 descr="CLASpowerpoint2_head.jpg"/>
          <p:cNvPicPr>
            <a:picLocks noChangeAspect="1"/>
          </p:cNvPicPr>
          <p:nvPr/>
        </p:nvPicPr>
        <p:blipFill>
          <a:blip r:embed="rId3"/>
          <a:srcRect t="-90296" b="-90296"/>
          <a:stretch>
            <a:fillRect/>
          </a:stretch>
        </p:blipFill>
        <p:spPr>
          <a:xfrm>
            <a:off x="4354" y="-1668462"/>
            <a:ext cx="9144640" cy="5029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09800" y="457200"/>
            <a:ext cx="6781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>
                <a:solidFill>
                  <a:schemeClr val="bg1"/>
                </a:solidFill>
              </a:rPr>
              <a:t>Nb</a:t>
            </a:r>
            <a:r>
              <a:rPr lang="en-US" sz="4800" baseline="-25000" dirty="0" smtClean="0">
                <a:solidFill>
                  <a:schemeClr val="bg1"/>
                </a:solidFill>
              </a:rPr>
              <a:t>0.0005</a:t>
            </a:r>
            <a:r>
              <a:rPr lang="en-US" sz="4800" dirty="0" smtClean="0">
                <a:solidFill>
                  <a:schemeClr val="bg1"/>
                </a:solidFill>
              </a:rPr>
              <a:t>W</a:t>
            </a:r>
            <a:r>
              <a:rPr lang="en-US" sz="4800" baseline="-25000" dirty="0" smtClean="0">
                <a:solidFill>
                  <a:schemeClr val="bg1"/>
                </a:solidFill>
              </a:rPr>
              <a:t>0.9995</a:t>
            </a:r>
            <a:r>
              <a:rPr lang="en-US" sz="4800" dirty="0" smtClean="0">
                <a:solidFill>
                  <a:schemeClr val="bg1"/>
                </a:solidFill>
              </a:rPr>
              <a:t>Se</a:t>
            </a:r>
            <a:r>
              <a:rPr lang="en-US" sz="4800" baseline="-25000" dirty="0" smtClean="0">
                <a:solidFill>
                  <a:schemeClr val="bg1"/>
                </a:solidFill>
              </a:rPr>
              <a:t>2</a:t>
            </a:r>
            <a:r>
              <a:rPr lang="en-US" sz="4800" dirty="0" smtClean="0">
                <a:solidFill>
                  <a:schemeClr val="bg1"/>
                </a:solidFill>
              </a:rPr>
              <a:t> (0.05%)</a:t>
            </a: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1981200"/>
            <a:ext cx="7924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endParaRPr lang="en-US" sz="3600" dirty="0"/>
          </a:p>
        </p:txBody>
      </p:sp>
      <p:pic>
        <p:nvPicPr>
          <p:cNvPr id="8" name="Picture 7" descr="transmission_device_pic_-66_21_11182015_no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7986" y="1914418"/>
            <a:ext cx="5548028" cy="407248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971800" y="6096000"/>
            <a:ext cx="32004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Nb</a:t>
            </a:r>
            <a:r>
              <a:rPr lang="en-US" sz="3200" baseline="-25000" dirty="0" smtClean="0"/>
              <a:t>0.0005</a:t>
            </a:r>
            <a:r>
              <a:rPr lang="en-US" sz="3200" dirty="0" smtClean="0"/>
              <a:t>W</a:t>
            </a:r>
            <a:r>
              <a:rPr lang="en-US" sz="3200" baseline="-25000" dirty="0" smtClean="0"/>
              <a:t>0.9995</a:t>
            </a:r>
            <a:r>
              <a:rPr lang="en-US" sz="3200" dirty="0" smtClean="0"/>
              <a:t>Se</a:t>
            </a:r>
            <a:r>
              <a:rPr lang="en-US" sz="3200" baseline="-25000" dirty="0" smtClean="0"/>
              <a:t>2</a:t>
            </a:r>
            <a:endParaRPr lang="en-US" sz="3200" dirty="0" smtClean="0"/>
          </a:p>
          <a:p>
            <a:endParaRPr lang="en-US" dirty="0"/>
          </a:p>
        </p:txBody>
      </p:sp>
      <p:pic>
        <p:nvPicPr>
          <p:cNvPr id="10" name="Picture 9" descr="transmission_resistance_plot_pic_5-5_21_10232015_no1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5293" y="1756038"/>
            <a:ext cx="5593414" cy="4263762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402476428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 descr="CLASpowerpoint2_head.jpg"/>
          <p:cNvPicPr>
            <a:picLocks noChangeAspect="1"/>
          </p:cNvPicPr>
          <p:nvPr/>
        </p:nvPicPr>
        <p:blipFill>
          <a:blip r:embed="rId3"/>
          <a:srcRect t="-90296" b="-90296"/>
          <a:stretch>
            <a:fillRect/>
          </a:stretch>
        </p:blipFill>
        <p:spPr>
          <a:xfrm>
            <a:off x="4354" y="-1668462"/>
            <a:ext cx="9144640" cy="5029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09800" y="457200"/>
            <a:ext cx="6172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>
                <a:solidFill>
                  <a:schemeClr val="bg1"/>
                </a:solidFill>
              </a:rPr>
              <a:t>Nb</a:t>
            </a:r>
            <a:r>
              <a:rPr lang="en-US" sz="4800" baseline="-25000" dirty="0" smtClean="0">
                <a:solidFill>
                  <a:schemeClr val="bg1"/>
                </a:solidFill>
              </a:rPr>
              <a:t>0.005</a:t>
            </a:r>
            <a:r>
              <a:rPr lang="en-US" sz="4800" dirty="0" smtClean="0">
                <a:solidFill>
                  <a:schemeClr val="bg1"/>
                </a:solidFill>
              </a:rPr>
              <a:t>W</a:t>
            </a:r>
            <a:r>
              <a:rPr lang="en-US" sz="4800" baseline="-25000" dirty="0" smtClean="0">
                <a:solidFill>
                  <a:schemeClr val="bg1"/>
                </a:solidFill>
              </a:rPr>
              <a:t>0.995</a:t>
            </a:r>
            <a:r>
              <a:rPr lang="en-US" sz="4800" dirty="0" smtClean="0">
                <a:solidFill>
                  <a:schemeClr val="bg1"/>
                </a:solidFill>
              </a:rPr>
              <a:t>Se</a:t>
            </a:r>
            <a:r>
              <a:rPr lang="en-US" sz="4800" baseline="-25000" dirty="0" smtClean="0">
                <a:solidFill>
                  <a:schemeClr val="bg1"/>
                </a:solidFill>
              </a:rPr>
              <a:t>2</a:t>
            </a:r>
            <a:r>
              <a:rPr lang="en-US" sz="4800" dirty="0" smtClean="0">
                <a:solidFill>
                  <a:schemeClr val="bg1"/>
                </a:solidFill>
              </a:rPr>
              <a:t> (0.5%)</a:t>
            </a: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1981200"/>
            <a:ext cx="7924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endParaRPr lang="en-US" sz="3600" dirty="0"/>
          </a:p>
        </p:txBody>
      </p:sp>
      <p:pic>
        <p:nvPicPr>
          <p:cNvPr id="7" name="Picture 6" descr="ben_tlm_degenerately_doped_device_pic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8465" y="2057400"/>
            <a:ext cx="4607071" cy="3810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200400" y="6019800"/>
            <a:ext cx="3124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Nb</a:t>
            </a:r>
            <a:r>
              <a:rPr lang="en-US" sz="3200" baseline="-25000" dirty="0" smtClean="0"/>
              <a:t>0.005</a:t>
            </a:r>
            <a:r>
              <a:rPr lang="en-US" sz="3200" dirty="0" smtClean="0"/>
              <a:t>W</a:t>
            </a:r>
            <a:r>
              <a:rPr lang="en-US" sz="3200" baseline="-25000" dirty="0" smtClean="0"/>
              <a:t>0.995</a:t>
            </a:r>
            <a:r>
              <a:rPr lang="en-US" sz="3200" dirty="0" smtClean="0"/>
              <a:t>Se</a:t>
            </a:r>
            <a:r>
              <a:rPr lang="en-US" sz="3200" baseline="-25000" dirty="0" smtClean="0"/>
              <a:t>2</a:t>
            </a:r>
            <a:r>
              <a:rPr lang="en-US" sz="3200" baseline="30000" dirty="0" smtClean="0"/>
              <a:t>1</a:t>
            </a:r>
            <a:endParaRPr lang="en-US" sz="3200" dirty="0" smtClean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-76200" y="6416675"/>
            <a:ext cx="3810000" cy="365125"/>
          </a:xfrm>
        </p:spPr>
        <p:txBody>
          <a:bodyPr anchor="b"/>
          <a:lstStyle/>
          <a:p>
            <a:r>
              <a:rPr lang="en-US" sz="1600" baseline="30000" dirty="0" smtClean="0">
                <a:solidFill>
                  <a:schemeClr val="tx1"/>
                </a:solidFill>
              </a:rPr>
              <a:t>1</a:t>
            </a:r>
            <a:r>
              <a:rPr lang="en-US" sz="1600" dirty="0" smtClean="0">
                <a:solidFill>
                  <a:schemeClr val="tx1"/>
                </a:solidFill>
              </a:rPr>
              <a:t>Hsun Jen Chuang </a:t>
            </a:r>
            <a:r>
              <a:rPr lang="en-US" sz="1600" i="1" dirty="0" smtClean="0">
                <a:solidFill>
                  <a:schemeClr val="tx1"/>
                </a:solidFill>
              </a:rPr>
              <a:t>et al., </a:t>
            </a:r>
            <a:r>
              <a:rPr lang="en-US" sz="1600" dirty="0" err="1" smtClean="0">
                <a:solidFill>
                  <a:schemeClr val="tx1"/>
                </a:solidFill>
              </a:rPr>
              <a:t>Nano</a:t>
            </a:r>
            <a:r>
              <a:rPr lang="en-US" sz="1600" dirty="0" smtClean="0">
                <a:solidFill>
                  <a:schemeClr val="tx1"/>
                </a:solidFill>
              </a:rPr>
              <a:t>. </a:t>
            </a:r>
            <a:r>
              <a:rPr lang="en-US" sz="1600" dirty="0" err="1" smtClean="0">
                <a:solidFill>
                  <a:schemeClr val="tx1"/>
                </a:solidFill>
              </a:rPr>
              <a:t>Lett</a:t>
            </a:r>
            <a:r>
              <a:rPr lang="en-US" sz="1600" dirty="0" smtClean="0">
                <a:solidFill>
                  <a:schemeClr val="tx1"/>
                </a:solidFill>
              </a:rPr>
              <a:t>., (2016)</a:t>
            </a:r>
            <a:endParaRPr lang="en-US" sz="1600" dirty="0">
              <a:solidFill>
                <a:schemeClr val="tx1"/>
              </a:solidFill>
            </a:endParaRPr>
          </a:p>
        </p:txBody>
      </p:sp>
      <p:pic>
        <p:nvPicPr>
          <p:cNvPr id="10" name="Picture 9" descr="ben_tlm_degenerately_doped_resistance_295K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15452" y="1981200"/>
            <a:ext cx="5113097" cy="3986198"/>
          </a:xfrm>
          <a:prstGeom prst="rect">
            <a:avLst/>
          </a:prstGeom>
        </p:spPr>
      </p:pic>
      <p:pic>
        <p:nvPicPr>
          <p:cNvPr id="11" name="Picture 10" descr="ben_tlm_degenerately_doped_resistance_5K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69118" y="1981200"/>
            <a:ext cx="5005765" cy="4060968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402476428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 descr="CLASpowerpoint2_head.jpg"/>
          <p:cNvPicPr>
            <a:picLocks noChangeAspect="1"/>
          </p:cNvPicPr>
          <p:nvPr/>
        </p:nvPicPr>
        <p:blipFill>
          <a:blip r:embed="rId3"/>
          <a:srcRect t="-90296" b="-90296"/>
          <a:stretch>
            <a:fillRect/>
          </a:stretch>
        </p:blipFill>
        <p:spPr>
          <a:xfrm>
            <a:off x="4354" y="-1668462"/>
            <a:ext cx="9144640" cy="5029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09800" y="457200"/>
            <a:ext cx="5943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>
                <a:solidFill>
                  <a:schemeClr val="bg1"/>
                </a:solidFill>
              </a:rPr>
              <a:t>Fabrication</a:t>
            </a:r>
            <a:endParaRPr lang="en-US" sz="4800" b="1" dirty="0">
              <a:solidFill>
                <a:schemeClr val="bg1"/>
              </a:solidFill>
            </a:endParaRPr>
          </a:p>
        </p:txBody>
      </p:sp>
      <p:pic>
        <p:nvPicPr>
          <p:cNvPr id="11" name="Picture 10" descr="pWSe2_on_hBN_substrate_5-5_21_no1_annotat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5501" y="1765301"/>
            <a:ext cx="4952998" cy="5092699"/>
          </a:xfrm>
          <a:prstGeom prst="rect">
            <a:avLst/>
          </a:prstGeom>
        </p:spPr>
      </p:pic>
      <p:pic>
        <p:nvPicPr>
          <p:cNvPr id="13" name="Picture 12" descr="pWSe2_on_hBN_substrate_with_top_hBN_doped_contact_transfer_5-5_21_no1_annotat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38635" y="1765301"/>
            <a:ext cx="4695565" cy="5074241"/>
          </a:xfrm>
          <a:prstGeom prst="rect">
            <a:avLst/>
          </a:prstGeom>
        </p:spPr>
      </p:pic>
      <p:pic>
        <p:nvPicPr>
          <p:cNvPr id="9" name="Picture 8" descr="pWSe2_on_hBN_substrate_with_top_hBN_doped_contact_transfer_5-5_21_no1_annotat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73218" y="1752600"/>
            <a:ext cx="4156182" cy="5105400"/>
          </a:xfrm>
          <a:prstGeom prst="rect">
            <a:avLst/>
          </a:prstGeom>
        </p:spPr>
      </p:pic>
      <p:pic>
        <p:nvPicPr>
          <p:cNvPr id="10" name="Picture 9" descr="pWSe2_device_with_electrodes_5-5_21_no1_annotat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48191" y="2286000"/>
            <a:ext cx="5847619" cy="4190476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402476428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 descr="CLASpowerpoint2_head.jpg"/>
          <p:cNvPicPr>
            <a:picLocks noChangeAspect="1"/>
          </p:cNvPicPr>
          <p:nvPr/>
        </p:nvPicPr>
        <p:blipFill>
          <a:blip r:embed="rId3"/>
          <a:srcRect t="-90296" b="-90296"/>
          <a:stretch>
            <a:fillRect/>
          </a:stretch>
        </p:blipFill>
        <p:spPr>
          <a:xfrm>
            <a:off x="-640" y="-1668462"/>
            <a:ext cx="9144640" cy="5029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628543" y="228600"/>
            <a:ext cx="751545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800" b="1" dirty="0" smtClean="0">
                <a:solidFill>
                  <a:schemeClr val="bg1"/>
                </a:solidFill>
              </a:rPr>
              <a:t>2-Probe </a:t>
            </a:r>
            <a:r>
              <a:rPr lang="el-GR" sz="3800" b="1" dirty="0" smtClean="0">
                <a:solidFill>
                  <a:schemeClr val="bg1"/>
                </a:solidFill>
              </a:rPr>
              <a:t>μ</a:t>
            </a:r>
            <a:r>
              <a:rPr lang="en-US" sz="3800" b="1" baseline="-25000" dirty="0" smtClean="0">
                <a:solidFill>
                  <a:schemeClr val="bg1"/>
                </a:solidFill>
              </a:rPr>
              <a:t>FE</a:t>
            </a:r>
            <a:r>
              <a:rPr lang="en-US" sz="3800" b="1" dirty="0" smtClean="0">
                <a:solidFill>
                  <a:schemeClr val="bg1"/>
                </a:solidFill>
              </a:rPr>
              <a:t> Doped Contacts (0.5%)</a:t>
            </a:r>
          </a:p>
          <a:p>
            <a:pPr algn="ctr"/>
            <a:r>
              <a:rPr lang="en-US" sz="3800" b="1" dirty="0" smtClean="0">
                <a:solidFill>
                  <a:schemeClr val="bg1"/>
                </a:solidFill>
              </a:rPr>
              <a:t>Doped Channel (0.01%)</a:t>
            </a:r>
            <a:endParaRPr lang="en-US" sz="3800" b="1" dirty="0" smtClean="0">
              <a:solidFill>
                <a:schemeClr val="bg1"/>
              </a:solidFill>
            </a:endParaRPr>
          </a:p>
          <a:p>
            <a:pPr algn="ctr"/>
            <a:endParaRPr lang="en-US" sz="4000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1981200"/>
            <a:ext cx="7924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endParaRPr lang="en-US" sz="3600" dirty="0"/>
          </a:p>
        </p:txBody>
      </p:sp>
      <p:pic>
        <p:nvPicPr>
          <p:cNvPr id="7" name="Picture 6" descr="pWSe2_on_hBN_substrate_5-5_21_no1_annotat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" y="2353152"/>
            <a:ext cx="3714286" cy="3819048"/>
          </a:xfrm>
          <a:prstGeom prst="rect">
            <a:avLst/>
          </a:prstGeom>
        </p:spPr>
      </p:pic>
      <p:pic>
        <p:nvPicPr>
          <p:cNvPr id="8" name="Picture 7" descr="pWSe2_device_with_electrodes_5-5_21_no1_annotat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8600" y="2512324"/>
            <a:ext cx="5000857" cy="358367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905000" y="6336268"/>
            <a:ext cx="533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Nb</a:t>
            </a:r>
            <a:r>
              <a:rPr lang="en-US" baseline="-25000" dirty="0" smtClean="0"/>
              <a:t>0.0001</a:t>
            </a:r>
            <a:r>
              <a:rPr lang="en-US" dirty="0" smtClean="0"/>
              <a:t>W</a:t>
            </a:r>
            <a:r>
              <a:rPr lang="en-US" baseline="-25000" dirty="0" smtClean="0"/>
              <a:t>0.9999</a:t>
            </a:r>
            <a:r>
              <a:rPr lang="en-US" dirty="0" smtClean="0"/>
              <a:t>Se</a:t>
            </a:r>
            <a:r>
              <a:rPr lang="en-US" baseline="-25000" dirty="0" smtClean="0"/>
              <a:t>2</a:t>
            </a:r>
            <a:r>
              <a:rPr lang="en-US" dirty="0" smtClean="0"/>
              <a:t> Channel &amp; Nb</a:t>
            </a:r>
            <a:r>
              <a:rPr lang="en-US" baseline="-25000" dirty="0" smtClean="0"/>
              <a:t>0.005</a:t>
            </a:r>
            <a:r>
              <a:rPr lang="en-US" dirty="0" smtClean="0"/>
              <a:t>W</a:t>
            </a:r>
            <a:r>
              <a:rPr lang="en-US" baseline="-25000" dirty="0" smtClean="0"/>
              <a:t>0.995</a:t>
            </a:r>
            <a:r>
              <a:rPr lang="en-US" dirty="0" smtClean="0"/>
              <a:t>Se</a:t>
            </a:r>
            <a:r>
              <a:rPr lang="en-US" baseline="-25000" dirty="0" smtClean="0"/>
              <a:t>2</a:t>
            </a:r>
            <a:r>
              <a:rPr lang="en-US" dirty="0" smtClean="0"/>
              <a:t> Contacts</a:t>
            </a:r>
            <a:endParaRPr lang="en-US" dirty="0"/>
          </a:p>
        </p:txBody>
      </p:sp>
      <p:pic>
        <p:nvPicPr>
          <p:cNvPr id="10" name="Picture 9" descr="Vds-Id_Vds_1V_-1V-Vbg_-20V_-100V_T2-T3_300K-13_plot_after_anneal_5-5_21_no1.PNG"/>
          <p:cNvPicPr>
            <a:picLocks noChangeAspect="1"/>
          </p:cNvPicPr>
          <p:nvPr/>
        </p:nvPicPr>
        <p:blipFill>
          <a:blip r:embed="rId6"/>
          <a:srcRect l="2963" t="17108" r="8518"/>
          <a:stretch>
            <a:fillRect/>
          </a:stretch>
        </p:blipFill>
        <p:spPr>
          <a:xfrm>
            <a:off x="1846476" y="2325469"/>
            <a:ext cx="5451049" cy="3922931"/>
          </a:xfrm>
          <a:prstGeom prst="rect">
            <a:avLst/>
          </a:prstGeom>
        </p:spPr>
      </p:pic>
      <p:pic>
        <p:nvPicPr>
          <p:cNvPr id="11" name="Picture 10" descr="Vds-Id_Vds_1V_-1V-Vbg_-30V_-100V_T2-T3_10K-03_plot_before_anneal_5-5_21_no1.PNG"/>
          <p:cNvPicPr>
            <a:picLocks noChangeAspect="1"/>
          </p:cNvPicPr>
          <p:nvPr/>
        </p:nvPicPr>
        <p:blipFill>
          <a:blip r:embed="rId7"/>
          <a:srcRect l="4444" t="15181" r="9630" b="1928"/>
          <a:stretch>
            <a:fillRect/>
          </a:stretch>
        </p:blipFill>
        <p:spPr>
          <a:xfrm>
            <a:off x="1857254" y="2375486"/>
            <a:ext cx="5429493" cy="402531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819400" y="1828800"/>
            <a:ext cx="4114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Before annealing at 250</a:t>
            </a:r>
            <a:r>
              <a:rPr lang="en-US" sz="2000" baseline="30000" dirty="0" smtClean="0"/>
              <a:t>o</a:t>
            </a:r>
            <a:r>
              <a:rPr lang="en-US" sz="2000" dirty="0" smtClean="0"/>
              <a:t> C for 30 min.</a:t>
            </a:r>
            <a:endParaRPr lang="en-US" sz="2000" dirty="0"/>
          </a:p>
        </p:txBody>
      </p:sp>
      <p:pic>
        <p:nvPicPr>
          <p:cNvPr id="13" name="Picture 12" descr="Two_Probe_FE_Mobility_Vs_T_Vds_-1V_-50mV_plot_pre_anneal_5-5_21_no1.PNG"/>
          <p:cNvPicPr>
            <a:picLocks noChangeAspect="1"/>
          </p:cNvPicPr>
          <p:nvPr/>
        </p:nvPicPr>
        <p:blipFill>
          <a:blip r:embed="rId8"/>
          <a:srcRect l="2412" t="17108" r="11299"/>
          <a:stretch>
            <a:fillRect/>
          </a:stretch>
        </p:blipFill>
        <p:spPr>
          <a:xfrm>
            <a:off x="1846476" y="2252849"/>
            <a:ext cx="5468724" cy="3995551"/>
          </a:xfrm>
          <a:prstGeom prst="rect">
            <a:avLst/>
          </a:prstGeom>
        </p:spPr>
      </p:pic>
      <p:pic>
        <p:nvPicPr>
          <p:cNvPr id="14" name="Picture 13" descr="Vds-Id_Vds_1V_-1V-Vbg_-20V_-100V_T2-T3_300K-13_plot_after_anneal_5-5_21_no1.PNG"/>
          <p:cNvPicPr>
            <a:picLocks noChangeAspect="1"/>
          </p:cNvPicPr>
          <p:nvPr/>
        </p:nvPicPr>
        <p:blipFill>
          <a:blip r:embed="rId6"/>
          <a:srcRect l="4444" t="13436" r="9630"/>
          <a:stretch>
            <a:fillRect/>
          </a:stretch>
        </p:blipFill>
        <p:spPr>
          <a:xfrm>
            <a:off x="1846161" y="2167592"/>
            <a:ext cx="5451678" cy="416867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124200" y="1828800"/>
            <a:ext cx="464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After annealing at </a:t>
            </a:r>
            <a:r>
              <a:rPr lang="en-US" dirty="0" smtClean="0"/>
              <a:t>250</a:t>
            </a:r>
            <a:r>
              <a:rPr lang="en-US" baseline="30000" dirty="0" smtClean="0"/>
              <a:t>o</a:t>
            </a:r>
            <a:r>
              <a:rPr lang="en-US" dirty="0" smtClean="0"/>
              <a:t> C for 30 min.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16" name="Picture 15" descr="Vds-Id_Vds_1V_-1V-Vbg_-30V_-100V_T2-T3_10K-03_plot_after_anneal_5-5_21_no1.PNG"/>
          <p:cNvPicPr>
            <a:picLocks noChangeAspect="1"/>
          </p:cNvPicPr>
          <p:nvPr/>
        </p:nvPicPr>
        <p:blipFill>
          <a:blip r:embed="rId9"/>
          <a:srcRect t="16260" r="11481"/>
          <a:stretch>
            <a:fillRect/>
          </a:stretch>
        </p:blipFill>
        <p:spPr>
          <a:xfrm>
            <a:off x="1828800" y="2362199"/>
            <a:ext cx="5486400" cy="4038601"/>
          </a:xfrm>
          <a:prstGeom prst="rect">
            <a:avLst/>
          </a:prstGeom>
        </p:spPr>
      </p:pic>
      <p:pic>
        <p:nvPicPr>
          <p:cNvPr id="17" name="Picture 16" descr="Two_Probe_FE_Mobility_Vs_T_Vds_-1V_-50mV_plot_post_anneal_5-5_21_no1.PNG"/>
          <p:cNvPicPr>
            <a:picLocks noChangeAspect="1"/>
          </p:cNvPicPr>
          <p:nvPr/>
        </p:nvPicPr>
        <p:blipFill>
          <a:blip r:embed="rId10"/>
          <a:srcRect t="15181" r="10370"/>
          <a:stretch>
            <a:fillRect/>
          </a:stretch>
        </p:blipFill>
        <p:spPr>
          <a:xfrm>
            <a:off x="1874985" y="2325468"/>
            <a:ext cx="5394031" cy="3922931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402476428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  <p:bldP spid="12" grpId="1"/>
      <p:bldP spid="1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 descr="CLASpowerpoint2_head.jpg"/>
          <p:cNvPicPr>
            <a:picLocks noChangeAspect="1"/>
          </p:cNvPicPr>
          <p:nvPr/>
        </p:nvPicPr>
        <p:blipFill>
          <a:blip r:embed="rId3"/>
          <a:srcRect t="-90296" b="-90296"/>
          <a:stretch>
            <a:fillRect/>
          </a:stretch>
        </p:blipFill>
        <p:spPr>
          <a:xfrm>
            <a:off x="4354" y="-1668462"/>
            <a:ext cx="9144640" cy="5029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05000" y="457200"/>
            <a:ext cx="723900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800" b="1" dirty="0" smtClean="0">
                <a:solidFill>
                  <a:schemeClr val="bg1"/>
                </a:solidFill>
              </a:rPr>
              <a:t>2-Probe </a:t>
            </a:r>
            <a:r>
              <a:rPr lang="el-GR" sz="3800" b="1" dirty="0" smtClean="0">
                <a:solidFill>
                  <a:schemeClr val="bg1"/>
                </a:solidFill>
              </a:rPr>
              <a:t>μ</a:t>
            </a:r>
            <a:r>
              <a:rPr lang="en-US" sz="3800" b="1" baseline="-25000" dirty="0" smtClean="0">
                <a:solidFill>
                  <a:schemeClr val="bg1"/>
                </a:solidFill>
              </a:rPr>
              <a:t>FE</a:t>
            </a:r>
            <a:r>
              <a:rPr lang="en-US" sz="3800" b="1" dirty="0" smtClean="0">
                <a:solidFill>
                  <a:schemeClr val="bg1"/>
                </a:solidFill>
              </a:rPr>
              <a:t> Doped Contacts (0.5%)</a:t>
            </a:r>
          </a:p>
          <a:p>
            <a:pPr algn="ctr"/>
            <a:r>
              <a:rPr lang="en-US" sz="3800" b="1" dirty="0" err="1" smtClean="0">
                <a:solidFill>
                  <a:schemeClr val="bg1"/>
                </a:solidFill>
              </a:rPr>
              <a:t>Undoped</a:t>
            </a:r>
            <a:r>
              <a:rPr lang="en-US" sz="3800" b="1" dirty="0" smtClean="0">
                <a:solidFill>
                  <a:schemeClr val="bg1"/>
                </a:solidFill>
              </a:rPr>
              <a:t> Channel</a:t>
            </a:r>
            <a:endParaRPr lang="en-US" sz="3800" b="1" dirty="0" smtClean="0">
              <a:solidFill>
                <a:schemeClr val="bg1"/>
              </a:solidFill>
            </a:endParaRPr>
          </a:p>
          <a:p>
            <a:pPr algn="ctr"/>
            <a:endParaRPr lang="en-US" sz="3800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1981200"/>
            <a:ext cx="7924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endParaRPr lang="en-US" sz="3600" dirty="0"/>
          </a:p>
        </p:txBody>
      </p:sp>
      <p:pic>
        <p:nvPicPr>
          <p:cNvPr id="7" name="Picture 6" descr="undoped_wse2_degen_doped_contacts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8807" y="2207430"/>
            <a:ext cx="3786387" cy="358377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143000" y="6015335"/>
            <a:ext cx="685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/>
              <a:t>Undoped</a:t>
            </a:r>
            <a:r>
              <a:rPr lang="en-US" sz="2400" dirty="0" smtClean="0"/>
              <a:t> Wse</a:t>
            </a:r>
            <a:r>
              <a:rPr lang="en-US" sz="2400" baseline="-25000" dirty="0" smtClean="0"/>
              <a:t>2</a:t>
            </a:r>
            <a:r>
              <a:rPr lang="en-US" sz="2400" dirty="0" smtClean="0"/>
              <a:t> Channel &amp; Nb</a:t>
            </a:r>
            <a:r>
              <a:rPr lang="en-US" sz="2400" baseline="-25000" dirty="0" smtClean="0"/>
              <a:t>0.005</a:t>
            </a:r>
            <a:r>
              <a:rPr lang="en-US" sz="2400" dirty="0" smtClean="0"/>
              <a:t>W</a:t>
            </a:r>
            <a:r>
              <a:rPr lang="en-US" sz="2400" baseline="-25000" dirty="0" smtClean="0"/>
              <a:t>0.995</a:t>
            </a:r>
            <a:r>
              <a:rPr lang="en-US" sz="2400" dirty="0" smtClean="0"/>
              <a:t>Se</a:t>
            </a:r>
            <a:r>
              <a:rPr lang="en-US" sz="2400" baseline="-25000" dirty="0" smtClean="0"/>
              <a:t>2 </a:t>
            </a:r>
            <a:r>
              <a:rPr lang="en-US" sz="2400" dirty="0" smtClean="0"/>
              <a:t>Contacts</a:t>
            </a:r>
            <a:r>
              <a:rPr lang="en-US" sz="2400" baseline="30000" dirty="0" smtClean="0"/>
              <a:t>1</a:t>
            </a:r>
            <a:endParaRPr lang="en-US" sz="2400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-76200" y="6477000"/>
            <a:ext cx="3962400" cy="365125"/>
          </a:xfrm>
        </p:spPr>
        <p:txBody>
          <a:bodyPr anchor="b"/>
          <a:lstStyle/>
          <a:p>
            <a:r>
              <a:rPr lang="nb-NO" sz="1600" baseline="30000" dirty="0" smtClean="0">
                <a:solidFill>
                  <a:schemeClr val="tx1"/>
                </a:solidFill>
              </a:rPr>
              <a:t>1</a:t>
            </a:r>
            <a:r>
              <a:rPr lang="nb-NO" sz="1600" dirty="0" smtClean="0">
                <a:solidFill>
                  <a:schemeClr val="tx1"/>
                </a:solidFill>
              </a:rPr>
              <a:t>Hsun Jen Chuang </a:t>
            </a:r>
            <a:r>
              <a:rPr lang="nb-NO" sz="1600" i="1" dirty="0" smtClean="0">
                <a:solidFill>
                  <a:schemeClr val="tx1"/>
                </a:solidFill>
              </a:rPr>
              <a:t>et al.</a:t>
            </a:r>
            <a:r>
              <a:rPr lang="nb-NO" sz="1600" dirty="0" smtClean="0">
                <a:solidFill>
                  <a:schemeClr val="tx1"/>
                </a:solidFill>
              </a:rPr>
              <a:t>, Nano. Lett. (2016)</a:t>
            </a:r>
            <a:endParaRPr lang="en-US" sz="1600" dirty="0">
              <a:solidFill>
                <a:schemeClr val="tx1"/>
              </a:solidFill>
            </a:endParaRPr>
          </a:p>
        </p:txBody>
      </p:sp>
      <p:pic>
        <p:nvPicPr>
          <p:cNvPr id="10" name="Picture 9" descr="conductivity_2d2d_contacts_vs_Vbg_wse2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9357" y="1981200"/>
            <a:ext cx="4565286" cy="3810000"/>
          </a:xfrm>
          <a:prstGeom prst="rect">
            <a:avLst/>
          </a:prstGeom>
        </p:spPr>
      </p:pic>
      <p:pic>
        <p:nvPicPr>
          <p:cNvPr id="12" name="Picture 11" descr="mu_fe_2d2d_contacts_vs_T_wse2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72545" y="2065076"/>
            <a:ext cx="4598910" cy="372612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402476428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 descr="CLASpowerpoint2_head.jpg"/>
          <p:cNvPicPr>
            <a:picLocks noChangeAspect="1"/>
          </p:cNvPicPr>
          <p:nvPr/>
        </p:nvPicPr>
        <p:blipFill>
          <a:blip r:embed="rId3"/>
          <a:srcRect t="-90296" b="-90296"/>
          <a:stretch>
            <a:fillRect/>
          </a:stretch>
        </p:blipFill>
        <p:spPr>
          <a:xfrm>
            <a:off x="4354" y="-1668462"/>
            <a:ext cx="9144640" cy="5029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71600" y="540603"/>
            <a:ext cx="77773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>
                <a:solidFill>
                  <a:schemeClr val="bg1"/>
                </a:solidFill>
              </a:rPr>
              <a:t>Nb</a:t>
            </a:r>
            <a:r>
              <a:rPr lang="en-US" sz="4800" b="1" baseline="-25000" dirty="0" smtClean="0">
                <a:solidFill>
                  <a:schemeClr val="bg1"/>
                </a:solidFill>
              </a:rPr>
              <a:t>0.0005</a:t>
            </a:r>
            <a:r>
              <a:rPr lang="en-US" sz="4800" b="1" dirty="0" smtClean="0">
                <a:solidFill>
                  <a:schemeClr val="bg1"/>
                </a:solidFill>
              </a:rPr>
              <a:t>W</a:t>
            </a:r>
            <a:r>
              <a:rPr lang="en-US" sz="4800" b="1" baseline="-25000" dirty="0" smtClean="0">
                <a:solidFill>
                  <a:schemeClr val="bg1"/>
                </a:solidFill>
              </a:rPr>
              <a:t>0.9995</a:t>
            </a:r>
            <a:r>
              <a:rPr lang="en-US" sz="4800" b="1" dirty="0" smtClean="0">
                <a:solidFill>
                  <a:schemeClr val="bg1"/>
                </a:solidFill>
              </a:rPr>
              <a:t>Se</a:t>
            </a:r>
            <a:r>
              <a:rPr lang="en-US" sz="4800" b="1" baseline="-25000" dirty="0" smtClean="0">
                <a:solidFill>
                  <a:schemeClr val="bg1"/>
                </a:solidFill>
              </a:rPr>
              <a:t>2 </a:t>
            </a:r>
            <a:r>
              <a:rPr lang="el-GR" sz="4800" b="1" dirty="0" smtClean="0">
                <a:solidFill>
                  <a:schemeClr val="bg1"/>
                </a:solidFill>
              </a:rPr>
              <a:t>μ</a:t>
            </a:r>
            <a:r>
              <a:rPr lang="en-US" sz="4800" b="1" baseline="-25000" dirty="0" smtClean="0">
                <a:solidFill>
                  <a:schemeClr val="bg1"/>
                </a:solidFill>
              </a:rPr>
              <a:t>H</a:t>
            </a:r>
            <a:r>
              <a:rPr lang="en-US" sz="4800" b="1" dirty="0" smtClean="0">
                <a:solidFill>
                  <a:schemeClr val="bg1"/>
                </a:solidFill>
              </a:rPr>
              <a:t> </a:t>
            </a:r>
            <a:endParaRPr lang="en-US" sz="4800" b="1" dirty="0" smtClean="0">
              <a:solidFill>
                <a:schemeClr val="bg1"/>
              </a:solidFill>
            </a:endParaRPr>
          </a:p>
        </p:txBody>
      </p:sp>
      <p:pic>
        <p:nvPicPr>
          <p:cNvPr id="15" name="Picture 14" descr="hall_bar_device_pic_11192015_no2_doping_schem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3277" y="1981200"/>
            <a:ext cx="5197447" cy="4069489"/>
          </a:xfrm>
          <a:prstGeom prst="rect">
            <a:avLst/>
          </a:prstGeom>
        </p:spPr>
      </p:pic>
      <p:pic>
        <p:nvPicPr>
          <p:cNvPr id="9" name="Picture 8" descr="Vds-Id_1V_-1V-Vbg_20V_-70V_T1-D_T5_S_300K_plot_modified_11192015_no2.PNG"/>
          <p:cNvPicPr>
            <a:picLocks noChangeAspect="1"/>
          </p:cNvPicPr>
          <p:nvPr/>
        </p:nvPicPr>
        <p:blipFill>
          <a:blip r:embed="rId5"/>
          <a:srcRect t="13107" r="9192"/>
          <a:stretch>
            <a:fillRect/>
          </a:stretch>
        </p:blipFill>
        <p:spPr>
          <a:xfrm>
            <a:off x="1805068" y="1981200"/>
            <a:ext cx="5533864" cy="4069489"/>
          </a:xfrm>
          <a:prstGeom prst="rect">
            <a:avLst/>
          </a:prstGeom>
        </p:spPr>
      </p:pic>
      <p:pic>
        <p:nvPicPr>
          <p:cNvPr id="10" name="Picture 9" descr="hall_bar_device_pic_11192015_no1_conduct_vs_Vbg_all_temps.PNG"/>
          <p:cNvPicPr>
            <a:picLocks noChangeAspect="1"/>
          </p:cNvPicPr>
          <p:nvPr/>
        </p:nvPicPr>
        <p:blipFill>
          <a:blip r:embed="rId6"/>
          <a:srcRect t="17100" r="10000"/>
          <a:stretch>
            <a:fillRect/>
          </a:stretch>
        </p:blipFill>
        <p:spPr>
          <a:xfrm>
            <a:off x="1986763" y="1976015"/>
            <a:ext cx="5170474" cy="4074674"/>
          </a:xfrm>
          <a:prstGeom prst="rect">
            <a:avLst/>
          </a:prstGeom>
        </p:spPr>
      </p:pic>
      <p:pic>
        <p:nvPicPr>
          <p:cNvPr id="11" name="Picture 10" descr="hall_bar_device_pic_11192015_no1_mu_hall_vs_Vbg_all_temps.PNG"/>
          <p:cNvPicPr>
            <a:picLocks noChangeAspect="1"/>
          </p:cNvPicPr>
          <p:nvPr/>
        </p:nvPicPr>
        <p:blipFill>
          <a:blip r:embed="rId7"/>
          <a:srcRect t="14399" r="9738"/>
          <a:stretch>
            <a:fillRect/>
          </a:stretch>
        </p:blipFill>
        <p:spPr>
          <a:xfrm>
            <a:off x="1780201" y="1981199"/>
            <a:ext cx="5583598" cy="4069489"/>
          </a:xfrm>
          <a:prstGeom prst="rect">
            <a:avLst/>
          </a:prstGeom>
        </p:spPr>
      </p:pic>
      <p:pic>
        <p:nvPicPr>
          <p:cNvPr id="12" name="Picture 11" descr="Charge_density_Vs_Vbg_different_Temp_plot_modified_11192015_no1.PNG"/>
          <p:cNvPicPr>
            <a:picLocks noChangeAspect="1"/>
          </p:cNvPicPr>
          <p:nvPr/>
        </p:nvPicPr>
        <p:blipFill>
          <a:blip r:embed="rId8"/>
          <a:srcRect t="14399" r="10650"/>
          <a:stretch>
            <a:fillRect/>
          </a:stretch>
        </p:blipFill>
        <p:spPr>
          <a:xfrm>
            <a:off x="1818555" y="2110059"/>
            <a:ext cx="5520377" cy="406447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200400" y="6183868"/>
            <a:ext cx="342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Nb</a:t>
            </a:r>
            <a:r>
              <a:rPr lang="en-US" baseline="-25000" dirty="0" smtClean="0"/>
              <a:t>0.0005</a:t>
            </a:r>
            <a:r>
              <a:rPr lang="en-US" dirty="0" smtClean="0"/>
              <a:t>W</a:t>
            </a:r>
            <a:r>
              <a:rPr lang="en-US" baseline="-25000" dirty="0" smtClean="0"/>
              <a:t>0.9995</a:t>
            </a:r>
            <a:r>
              <a:rPr lang="en-US" dirty="0" smtClean="0"/>
              <a:t>Se</a:t>
            </a:r>
            <a:r>
              <a:rPr lang="en-US" baseline="-25000" dirty="0" smtClean="0"/>
              <a:t>2</a:t>
            </a:r>
            <a:r>
              <a:rPr lang="en-US" dirty="0" smtClean="0"/>
              <a:t> Doped Channel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402476428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828800"/>
            <a:ext cx="8229600" cy="4558620"/>
          </a:xfrm>
        </p:spPr>
        <p:txBody>
          <a:bodyPr>
            <a:normAutofit/>
          </a:bodyPr>
          <a:lstStyle/>
          <a:p>
            <a:r>
              <a:rPr lang="en-US" sz="4800" dirty="0" smtClean="0"/>
              <a:t>Motivation</a:t>
            </a:r>
          </a:p>
          <a:p>
            <a:r>
              <a:rPr lang="en-US" sz="4800" dirty="0" smtClean="0"/>
              <a:t>Introduction</a:t>
            </a:r>
          </a:p>
          <a:p>
            <a:r>
              <a:rPr lang="en-US" sz="4800" dirty="0" smtClean="0"/>
              <a:t>Device Fabrication</a:t>
            </a:r>
          </a:p>
          <a:p>
            <a:r>
              <a:rPr lang="en-US" sz="4800" dirty="0" smtClean="0"/>
              <a:t>Preliminary Results</a:t>
            </a:r>
          </a:p>
          <a:p>
            <a:r>
              <a:rPr lang="en-US" sz="4800" dirty="0" smtClean="0"/>
              <a:t>Future Work </a:t>
            </a:r>
            <a:r>
              <a:rPr lang="en-US" sz="4800" smtClean="0"/>
              <a:t>&amp; Conclusion</a:t>
            </a:r>
            <a:endParaRPr lang="en-US" sz="4800" dirty="0"/>
          </a:p>
        </p:txBody>
      </p:sp>
      <p:pic>
        <p:nvPicPr>
          <p:cNvPr id="4" name="Content Placeholder 3" descr="CLASpowerpoint2_head.jpg"/>
          <p:cNvPicPr>
            <a:picLocks noChangeAspect="1"/>
          </p:cNvPicPr>
          <p:nvPr/>
        </p:nvPicPr>
        <p:blipFill>
          <a:blip r:embed="rId2"/>
          <a:srcRect t="-90296" b="-90296"/>
          <a:stretch>
            <a:fillRect/>
          </a:stretch>
        </p:blipFill>
        <p:spPr>
          <a:xfrm>
            <a:off x="4354" y="-1668462"/>
            <a:ext cx="9144640" cy="5029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09800" y="457200"/>
            <a:ext cx="5943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>
                <a:solidFill>
                  <a:schemeClr val="bg1"/>
                </a:solidFill>
              </a:rPr>
              <a:t>Overview</a:t>
            </a:r>
            <a:endParaRPr lang="en-US" sz="4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402476428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 descr="CLASpowerpoint2_head.jpg"/>
          <p:cNvPicPr>
            <a:picLocks noChangeAspect="1"/>
          </p:cNvPicPr>
          <p:nvPr/>
        </p:nvPicPr>
        <p:blipFill>
          <a:blip r:embed="rId3"/>
          <a:srcRect t="-90296" b="-90296"/>
          <a:stretch>
            <a:fillRect/>
          </a:stretch>
        </p:blipFill>
        <p:spPr>
          <a:xfrm>
            <a:off x="4354" y="-1668462"/>
            <a:ext cx="9144640" cy="5029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09800" y="457200"/>
            <a:ext cx="5943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>
                <a:solidFill>
                  <a:schemeClr val="bg1"/>
                </a:solidFill>
              </a:rPr>
              <a:t>Quantum Transport</a:t>
            </a:r>
            <a:endParaRPr lang="en-US" sz="4800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1981200"/>
            <a:ext cx="79248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3600" dirty="0" smtClean="0"/>
              <a:t>Integer Quantum Hall Effect (IQHE) &amp; </a:t>
            </a:r>
            <a:r>
              <a:rPr lang="en-US" sz="3600" dirty="0" err="1" smtClean="0"/>
              <a:t>Shubnikov</a:t>
            </a:r>
            <a:r>
              <a:rPr lang="en-US" sz="3600" dirty="0" smtClean="0"/>
              <a:t>-de Haas (</a:t>
            </a:r>
            <a:r>
              <a:rPr lang="en-US" sz="3600" dirty="0" err="1" smtClean="0"/>
              <a:t>SdH</a:t>
            </a:r>
            <a:r>
              <a:rPr lang="en-US" sz="3600" dirty="0" smtClean="0"/>
              <a:t>) oscillations</a:t>
            </a:r>
          </a:p>
          <a:p>
            <a:pPr lvl="1">
              <a:buFont typeface="Arial" pitchFamily="34" charset="0"/>
              <a:buChar char="•"/>
            </a:pPr>
            <a:r>
              <a:rPr lang="en-US" sz="3600" dirty="0" smtClean="0"/>
              <a:t>Low Temperature (&lt; 4K)</a:t>
            </a:r>
          </a:p>
          <a:p>
            <a:pPr lvl="1">
              <a:buFont typeface="Arial" pitchFamily="34" charset="0"/>
              <a:buChar char="•"/>
            </a:pPr>
            <a:r>
              <a:rPr lang="en-US" sz="3600" dirty="0" smtClean="0"/>
              <a:t>High Magnetic Field (~10 T)</a:t>
            </a:r>
          </a:p>
          <a:p>
            <a:pPr lvl="1">
              <a:buFont typeface="Arial" pitchFamily="34" charset="0"/>
              <a:buChar char="•"/>
            </a:pPr>
            <a:r>
              <a:rPr lang="en-US" sz="3600" dirty="0" smtClean="0"/>
              <a:t>High µ at Low T Required </a:t>
            </a:r>
            <a:endParaRPr lang="en-US" sz="3600" dirty="0"/>
          </a:p>
        </p:txBody>
      </p:sp>
    </p:spTree>
    <p:extLst>
      <p:ext uri="{BB962C8B-B14F-4D97-AF65-F5344CB8AC3E}">
        <p14:creationId xmlns="" xmlns:p14="http://schemas.microsoft.com/office/powerpoint/2010/main" val="402476428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 descr="CLASpowerpoint2_head.jpg"/>
          <p:cNvPicPr>
            <a:picLocks noChangeAspect="1"/>
          </p:cNvPicPr>
          <p:nvPr/>
        </p:nvPicPr>
        <p:blipFill>
          <a:blip r:embed="rId3"/>
          <a:srcRect t="-90296" b="-90296"/>
          <a:stretch>
            <a:fillRect/>
          </a:stretch>
        </p:blipFill>
        <p:spPr>
          <a:xfrm>
            <a:off x="4354" y="-1668462"/>
            <a:ext cx="9144640" cy="5029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09800" y="457200"/>
            <a:ext cx="5943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err="1" smtClean="0">
                <a:solidFill>
                  <a:schemeClr val="bg1"/>
                </a:solidFill>
              </a:rPr>
              <a:t>SdH</a:t>
            </a:r>
            <a:r>
              <a:rPr lang="en-US" sz="4800" b="1" dirty="0" smtClean="0">
                <a:solidFill>
                  <a:schemeClr val="bg1"/>
                </a:solidFill>
              </a:rPr>
              <a:t> &amp; IQHE in MoS</a:t>
            </a:r>
            <a:r>
              <a:rPr lang="en-US" sz="4800" b="1" baseline="-25000" dirty="0" smtClean="0">
                <a:solidFill>
                  <a:schemeClr val="bg1"/>
                </a:solidFill>
              </a:rPr>
              <a:t>2</a:t>
            </a:r>
            <a:endParaRPr lang="en-US" sz="4800" b="1" dirty="0">
              <a:solidFill>
                <a:schemeClr val="bg1"/>
              </a:solidFill>
            </a:endParaRPr>
          </a:p>
        </p:txBody>
      </p:sp>
      <p:pic>
        <p:nvPicPr>
          <p:cNvPr id="6" name="Picture 5" descr="mos2_SdH_oscillations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1637" y="1929071"/>
            <a:ext cx="6177357" cy="4427279"/>
          </a:xfrm>
          <a:prstGeom prst="rect">
            <a:avLst/>
          </a:prstGeom>
        </p:spPr>
      </p:pic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0" y="6356350"/>
            <a:ext cx="2895600" cy="365125"/>
          </a:xfrm>
        </p:spPr>
        <p:txBody>
          <a:bodyPr anchor="b"/>
          <a:lstStyle/>
          <a:p>
            <a:pPr algn="l"/>
            <a:r>
              <a:rPr lang="it-IT" sz="1600" baseline="30000" dirty="0" smtClean="0">
                <a:solidFill>
                  <a:schemeClr val="tx1"/>
                </a:solidFill>
              </a:rPr>
              <a:t>5</a:t>
            </a:r>
            <a:r>
              <a:rPr lang="it-IT" sz="1600" dirty="0" smtClean="0">
                <a:solidFill>
                  <a:schemeClr val="tx1"/>
                </a:solidFill>
              </a:rPr>
              <a:t>Cui et al. Nature Nano. (2015)</a:t>
            </a:r>
          </a:p>
          <a:p>
            <a:pPr algn="l"/>
            <a:r>
              <a:rPr lang="it-IT" sz="1600" baseline="30000" dirty="0" smtClean="0">
                <a:solidFill>
                  <a:schemeClr val="tx1"/>
                </a:solidFill>
              </a:rPr>
              <a:t>6</a:t>
            </a:r>
            <a:r>
              <a:rPr lang="it-IT" sz="1600" dirty="0" smtClean="0">
                <a:solidFill>
                  <a:schemeClr val="tx1"/>
                </a:solidFill>
              </a:rPr>
              <a:t>Li </a:t>
            </a:r>
            <a:r>
              <a:rPr lang="it-IT" sz="1600" i="1" dirty="0" smtClean="0">
                <a:solidFill>
                  <a:schemeClr val="tx1"/>
                </a:solidFill>
              </a:rPr>
              <a:t>et al.</a:t>
            </a:r>
            <a:r>
              <a:rPr lang="it-IT" sz="1600" dirty="0" smtClean="0">
                <a:solidFill>
                  <a:schemeClr val="tx1"/>
                </a:solidFill>
              </a:rPr>
              <a:t> Nature Nano. (2015)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-457200" y="1929070"/>
            <a:ext cx="411480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l-GR" sz="2800" dirty="0" smtClean="0"/>
              <a:t>τ</a:t>
            </a:r>
            <a:r>
              <a:rPr lang="en-US" sz="2800" baseline="-25000" dirty="0" smtClean="0"/>
              <a:t>q-MoS2-1L</a:t>
            </a:r>
            <a:r>
              <a:rPr lang="en-US" sz="2800" dirty="0" smtClean="0"/>
              <a:t> = 0.18 ps</a:t>
            </a:r>
            <a:r>
              <a:rPr lang="en-US" sz="2800" baseline="30000" dirty="0" smtClean="0"/>
              <a:t>5</a:t>
            </a:r>
            <a:r>
              <a:rPr lang="en-US" sz="2800" dirty="0" smtClean="0"/>
              <a:t> </a:t>
            </a:r>
            <a:r>
              <a:rPr lang="en-US" sz="2800" baseline="30000" dirty="0" smtClean="0"/>
              <a:t> </a:t>
            </a:r>
            <a:endParaRPr lang="en-US" sz="2800" dirty="0" smtClean="0"/>
          </a:p>
          <a:p>
            <a:pPr lvl="1"/>
            <a:r>
              <a:rPr lang="en-US" sz="2800" baseline="30000" dirty="0" smtClean="0"/>
              <a:t> </a:t>
            </a:r>
            <a:r>
              <a:rPr lang="el-GR" sz="2800" dirty="0" smtClean="0"/>
              <a:t>τ</a:t>
            </a:r>
            <a:r>
              <a:rPr lang="en-US" sz="2800" baseline="-25000" dirty="0" smtClean="0"/>
              <a:t>q-BP-10nm </a:t>
            </a:r>
            <a:r>
              <a:rPr lang="en-US" sz="2800" dirty="0" smtClean="0"/>
              <a:t>= 0.12 ps</a:t>
            </a:r>
            <a:r>
              <a:rPr lang="en-US" sz="2800" baseline="30000" dirty="0" smtClean="0"/>
              <a:t>6</a:t>
            </a:r>
            <a:endParaRPr lang="en-US" sz="2800" dirty="0" smtClean="0"/>
          </a:p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6199" y="3760340"/>
            <a:ext cx="32004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2400" dirty="0" smtClean="0"/>
              <a:t>Device quality</a:t>
            </a:r>
          </a:p>
          <a:p>
            <a:pPr>
              <a:buFont typeface="Arial" pitchFamily="34" charset="0"/>
              <a:buChar char="•"/>
            </a:pPr>
            <a:r>
              <a:rPr lang="en-US" sz="2400" dirty="0" smtClean="0"/>
              <a:t>Cyclotron effective </a:t>
            </a:r>
            <a:r>
              <a:rPr lang="en-US" sz="2400" dirty="0" smtClean="0"/>
              <a:t>m</a:t>
            </a:r>
            <a:endParaRPr lang="en-US" sz="2400" dirty="0" smtClean="0"/>
          </a:p>
          <a:p>
            <a:pPr lvl="1"/>
            <a:r>
              <a:rPr lang="en-US" sz="2400" dirty="0" err="1" smtClean="0"/>
              <a:t>m</a:t>
            </a:r>
            <a:r>
              <a:rPr lang="en-US" sz="2400" baseline="-25000" dirty="0" err="1" smtClean="0"/>
              <a:t>electrons</a:t>
            </a:r>
            <a:r>
              <a:rPr lang="en-US" sz="2400" baseline="-25000" dirty="0" smtClean="0"/>
              <a:t>, </a:t>
            </a:r>
            <a:r>
              <a:rPr lang="en-US" sz="2400" dirty="0" err="1" smtClean="0"/>
              <a:t>m</a:t>
            </a:r>
            <a:r>
              <a:rPr lang="en-US" sz="2400" baseline="-25000" dirty="0" err="1" smtClean="0"/>
              <a:t>holes</a:t>
            </a:r>
            <a:endParaRPr lang="en-US" sz="2400" baseline="-25000" dirty="0" smtClean="0"/>
          </a:p>
        </p:txBody>
      </p:sp>
    </p:spTree>
    <p:extLst>
      <p:ext uri="{BB962C8B-B14F-4D97-AF65-F5344CB8AC3E}">
        <p14:creationId xmlns="" xmlns:p14="http://schemas.microsoft.com/office/powerpoint/2010/main" val="402476428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 descr="CLASpowerpoint2_head.jpg"/>
          <p:cNvPicPr>
            <a:picLocks noChangeAspect="1"/>
          </p:cNvPicPr>
          <p:nvPr/>
        </p:nvPicPr>
        <p:blipFill>
          <a:blip r:embed="rId3"/>
          <a:srcRect t="-90296" b="-90296"/>
          <a:stretch>
            <a:fillRect/>
          </a:stretch>
        </p:blipFill>
        <p:spPr>
          <a:xfrm>
            <a:off x="4354" y="-1668462"/>
            <a:ext cx="9144640" cy="5029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09800" y="457200"/>
            <a:ext cx="5943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>
                <a:solidFill>
                  <a:schemeClr val="bg1"/>
                </a:solidFill>
              </a:rPr>
              <a:t>Performance Limits</a:t>
            </a:r>
            <a:endParaRPr lang="en-US" sz="4800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1828800"/>
            <a:ext cx="7924800" cy="34163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3600" dirty="0" smtClean="0"/>
              <a:t>Theoretical 1L mobility at T=295K</a:t>
            </a:r>
            <a:r>
              <a:rPr lang="en-US" sz="3600" baseline="30000" dirty="0" smtClean="0"/>
              <a:t>7</a:t>
            </a:r>
            <a:endParaRPr lang="en-US" sz="3600" dirty="0" smtClean="0"/>
          </a:p>
          <a:p>
            <a:pPr lvl="1">
              <a:buFont typeface="Arial" pitchFamily="34" charset="0"/>
              <a:buChar char="•"/>
            </a:pPr>
            <a:r>
              <a:rPr lang="en-US" sz="3600" dirty="0" smtClean="0"/>
              <a:t>~320-410 cm</a:t>
            </a:r>
            <a:r>
              <a:rPr lang="en-US" sz="3600" baseline="30000" dirty="0" smtClean="0"/>
              <a:t>2</a:t>
            </a:r>
            <a:r>
              <a:rPr lang="en-US" sz="3600" dirty="0" smtClean="0"/>
              <a:t>V</a:t>
            </a:r>
            <a:r>
              <a:rPr lang="en-US" sz="3600" baseline="30000" dirty="0" smtClean="0"/>
              <a:t>-1</a:t>
            </a:r>
            <a:r>
              <a:rPr lang="en-US" sz="3600" dirty="0" smtClean="0"/>
              <a:t>s</a:t>
            </a:r>
            <a:r>
              <a:rPr lang="en-US" sz="3600" baseline="30000" dirty="0" smtClean="0"/>
              <a:t>-1</a:t>
            </a:r>
            <a:endParaRPr lang="en-US" sz="3600" dirty="0" smtClean="0"/>
          </a:p>
          <a:p>
            <a:pPr>
              <a:buFont typeface="Arial" pitchFamily="34" charset="0"/>
              <a:buChar char="•"/>
            </a:pPr>
            <a:r>
              <a:rPr lang="en-US" sz="3600" dirty="0" smtClean="0"/>
              <a:t>Experimental mobility at T=295K</a:t>
            </a:r>
            <a:r>
              <a:rPr lang="en-US" sz="3600" baseline="30000" dirty="0" smtClean="0"/>
              <a:t>8</a:t>
            </a:r>
            <a:endParaRPr lang="en-US" sz="3600" dirty="0" smtClean="0"/>
          </a:p>
          <a:p>
            <a:pPr lvl="1">
              <a:buFont typeface="Arial" pitchFamily="34" charset="0"/>
              <a:buChar char="•"/>
            </a:pPr>
            <a:r>
              <a:rPr lang="en-US" sz="3600" dirty="0" smtClean="0"/>
              <a:t>~200 cm</a:t>
            </a:r>
            <a:r>
              <a:rPr lang="en-US" sz="3600" baseline="30000" dirty="0" smtClean="0"/>
              <a:t>2</a:t>
            </a:r>
            <a:r>
              <a:rPr lang="en-US" sz="3600" dirty="0" smtClean="0"/>
              <a:t>V</a:t>
            </a:r>
            <a:r>
              <a:rPr lang="en-US" sz="3600" baseline="30000" dirty="0" smtClean="0"/>
              <a:t>-1</a:t>
            </a:r>
            <a:r>
              <a:rPr lang="en-US" sz="3600" dirty="0" smtClean="0"/>
              <a:t>s</a:t>
            </a:r>
            <a:r>
              <a:rPr lang="en-US" sz="3600" baseline="30000" dirty="0" smtClean="0"/>
              <a:t>-1</a:t>
            </a:r>
            <a:endParaRPr lang="en-US" sz="3600" dirty="0" smtClean="0"/>
          </a:p>
          <a:p>
            <a:pPr>
              <a:buFont typeface="Arial" pitchFamily="34" charset="0"/>
              <a:buChar char="•"/>
            </a:pPr>
            <a:r>
              <a:rPr lang="en-US" sz="3600" dirty="0" smtClean="0"/>
              <a:t>I</a:t>
            </a:r>
            <a:r>
              <a:rPr lang="en-US" sz="3600" baseline="-25000" dirty="0" smtClean="0"/>
              <a:t>on</a:t>
            </a:r>
            <a:r>
              <a:rPr lang="en-US" sz="3600" dirty="0" smtClean="0"/>
              <a:t>/</a:t>
            </a:r>
            <a:r>
              <a:rPr lang="en-US" sz="3600" dirty="0" err="1" smtClean="0"/>
              <a:t>I</a:t>
            </a:r>
            <a:r>
              <a:rPr lang="en-US" sz="3600" baseline="-25000" dirty="0" err="1" smtClean="0"/>
              <a:t>off</a:t>
            </a:r>
            <a:r>
              <a:rPr lang="en-US" sz="3600" baseline="-25000" dirty="0" smtClean="0"/>
              <a:t> </a:t>
            </a:r>
            <a:r>
              <a:rPr lang="en-US" sz="3600" dirty="0" smtClean="0"/>
              <a:t>&gt; 10</a:t>
            </a:r>
            <a:r>
              <a:rPr lang="en-US" sz="3600" baseline="30000" dirty="0" smtClean="0"/>
              <a:t>7</a:t>
            </a:r>
            <a:r>
              <a:rPr lang="en-US" sz="3600" dirty="0" smtClean="0"/>
              <a:t>, I</a:t>
            </a:r>
            <a:r>
              <a:rPr lang="en-US" sz="3600" baseline="-25000" dirty="0" smtClean="0"/>
              <a:t>on</a:t>
            </a:r>
            <a:r>
              <a:rPr lang="en-US" sz="3600" dirty="0" smtClean="0"/>
              <a:t> ~ 300 </a:t>
            </a:r>
            <a:r>
              <a:rPr lang="el-GR" sz="3600" dirty="0" smtClean="0"/>
              <a:t>μ</a:t>
            </a:r>
            <a:r>
              <a:rPr lang="en-US" sz="3600" dirty="0" smtClean="0"/>
              <a:t>A/</a:t>
            </a:r>
            <a:r>
              <a:rPr lang="el-GR" sz="3600" dirty="0" smtClean="0"/>
              <a:t>μ</a:t>
            </a:r>
            <a:r>
              <a:rPr lang="en-US" sz="3600" dirty="0" smtClean="0"/>
              <a:t>m</a:t>
            </a:r>
          </a:p>
          <a:p>
            <a:pPr>
              <a:buFont typeface="Arial" pitchFamily="34" charset="0"/>
              <a:buChar char="•"/>
            </a:pPr>
            <a:r>
              <a:rPr lang="en-US" sz="3600" dirty="0" smtClean="0"/>
              <a:t>How to close theoretical/experiment gap</a:t>
            </a:r>
            <a:endParaRPr lang="en-US" sz="3600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0" y="6356350"/>
            <a:ext cx="3276600" cy="365125"/>
          </a:xfrm>
        </p:spPr>
        <p:txBody>
          <a:bodyPr anchor="b"/>
          <a:lstStyle/>
          <a:p>
            <a:pPr algn="l"/>
            <a:r>
              <a:rPr lang="da-DK" sz="1600" baseline="30000" dirty="0" smtClean="0">
                <a:solidFill>
                  <a:schemeClr val="tx1"/>
                </a:solidFill>
              </a:rPr>
              <a:t>7</a:t>
            </a:r>
            <a:r>
              <a:rPr lang="da-DK" sz="1600" dirty="0" smtClean="0">
                <a:solidFill>
                  <a:schemeClr val="tx1"/>
                </a:solidFill>
              </a:rPr>
              <a:t>Kaasbjerg </a:t>
            </a:r>
            <a:r>
              <a:rPr lang="da-DK" sz="1600" i="1" dirty="0" smtClean="0">
                <a:solidFill>
                  <a:schemeClr val="tx1"/>
                </a:solidFill>
              </a:rPr>
              <a:t>et al.</a:t>
            </a:r>
            <a:r>
              <a:rPr lang="da-DK" sz="1600" dirty="0" smtClean="0">
                <a:solidFill>
                  <a:schemeClr val="tx1"/>
                </a:solidFill>
              </a:rPr>
              <a:t> Phys. Rev. B (2012)</a:t>
            </a:r>
          </a:p>
          <a:p>
            <a:pPr algn="l"/>
            <a:r>
              <a:rPr lang="da-DK" sz="1600" baseline="30000" dirty="0" smtClean="0">
                <a:solidFill>
                  <a:schemeClr val="tx1"/>
                </a:solidFill>
              </a:rPr>
              <a:t>8</a:t>
            </a:r>
            <a:r>
              <a:rPr lang="da-DK" sz="1600" dirty="0" smtClean="0">
                <a:solidFill>
                  <a:schemeClr val="tx1"/>
                </a:solidFill>
              </a:rPr>
              <a:t>Das </a:t>
            </a:r>
            <a:r>
              <a:rPr lang="da-DK" sz="1600" i="1" dirty="0" smtClean="0">
                <a:solidFill>
                  <a:schemeClr val="tx1"/>
                </a:solidFill>
              </a:rPr>
              <a:t>et al.</a:t>
            </a:r>
            <a:r>
              <a:rPr lang="da-DK" sz="1600" dirty="0" smtClean="0">
                <a:solidFill>
                  <a:schemeClr val="tx1"/>
                </a:solidFill>
              </a:rPr>
              <a:t> Nano Lett. (2014)</a:t>
            </a:r>
            <a:endParaRPr lang="en-US" sz="1600" baseline="30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402476428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 descr="CLASpowerpoint2_head.jpg"/>
          <p:cNvPicPr>
            <a:picLocks noChangeAspect="1"/>
          </p:cNvPicPr>
          <p:nvPr/>
        </p:nvPicPr>
        <p:blipFill>
          <a:blip r:embed="rId3"/>
          <a:srcRect t="-90296" b="-90296"/>
          <a:stretch>
            <a:fillRect/>
          </a:stretch>
        </p:blipFill>
        <p:spPr>
          <a:xfrm>
            <a:off x="4354" y="-1668462"/>
            <a:ext cx="9144640" cy="5029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09800" y="457200"/>
            <a:ext cx="5943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>
                <a:solidFill>
                  <a:schemeClr val="bg1"/>
                </a:solidFill>
              </a:rPr>
              <a:t>Summary</a:t>
            </a:r>
            <a:endParaRPr lang="en-US" sz="4800" b="1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23900" y="1828800"/>
            <a:ext cx="7696200" cy="255454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3200" dirty="0" smtClean="0"/>
              <a:t>2D/2D contact strategy to lower </a:t>
            </a:r>
            <a:r>
              <a:rPr lang="en-US" sz="3200" dirty="0" err="1" smtClean="0"/>
              <a:t>R</a:t>
            </a:r>
            <a:r>
              <a:rPr lang="en-US" sz="3200" baseline="-25000" dirty="0" err="1" smtClean="0"/>
              <a:t>contact</a:t>
            </a:r>
            <a:r>
              <a:rPr lang="en-US" sz="3200" dirty="0" smtClean="0"/>
              <a:t> </a:t>
            </a:r>
          </a:p>
          <a:p>
            <a:pPr>
              <a:buFont typeface="Arial" pitchFamily="34" charset="0"/>
              <a:buChar char="•"/>
            </a:pPr>
            <a:r>
              <a:rPr lang="en-US" sz="3200" dirty="0" smtClean="0"/>
              <a:t>Improve </a:t>
            </a:r>
            <a:r>
              <a:rPr lang="el-GR" sz="3200" dirty="0" smtClean="0"/>
              <a:t>μ</a:t>
            </a:r>
            <a:r>
              <a:rPr lang="en-US" sz="3200" dirty="0" smtClean="0"/>
              <a:t> through </a:t>
            </a:r>
            <a:r>
              <a:rPr lang="en-US" sz="3200" dirty="0" err="1" smtClean="0"/>
              <a:t>hBN</a:t>
            </a:r>
            <a:r>
              <a:rPr lang="en-US" sz="3200" dirty="0" smtClean="0"/>
              <a:t> encapsulation</a:t>
            </a:r>
          </a:p>
          <a:p>
            <a:pPr>
              <a:buFont typeface="Arial" pitchFamily="34" charset="0"/>
              <a:buChar char="•"/>
            </a:pPr>
            <a:r>
              <a:rPr lang="en-US" sz="3200" dirty="0" smtClean="0"/>
              <a:t>Determine quantum properties using low T and high B environment</a:t>
            </a:r>
          </a:p>
          <a:p>
            <a:pPr>
              <a:buFont typeface="Arial" pitchFamily="34" charset="0"/>
              <a:buChar char="•"/>
            </a:pPr>
            <a:r>
              <a:rPr lang="en-US" sz="3200" dirty="0" smtClean="0"/>
              <a:t>Room T performance limits </a:t>
            </a:r>
            <a:endParaRPr lang="en-US" sz="3200" dirty="0"/>
          </a:p>
        </p:txBody>
      </p:sp>
    </p:spTree>
    <p:extLst>
      <p:ext uri="{BB962C8B-B14F-4D97-AF65-F5344CB8AC3E}">
        <p14:creationId xmlns="" xmlns:p14="http://schemas.microsoft.com/office/powerpoint/2010/main" val="402476428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 descr="CLASpowerpoint2_head.jpg"/>
          <p:cNvPicPr>
            <a:picLocks noChangeAspect="1"/>
          </p:cNvPicPr>
          <p:nvPr/>
        </p:nvPicPr>
        <p:blipFill>
          <a:blip r:embed="rId3"/>
          <a:srcRect t="-90296" b="-90296"/>
          <a:stretch>
            <a:fillRect/>
          </a:stretch>
        </p:blipFill>
        <p:spPr>
          <a:xfrm>
            <a:off x="4354" y="-1668462"/>
            <a:ext cx="9144640" cy="5029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09800" y="457200"/>
            <a:ext cx="5943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>
                <a:solidFill>
                  <a:schemeClr val="bg1"/>
                </a:solidFill>
              </a:rPr>
              <a:t>Acknowledgements</a:t>
            </a:r>
            <a:endParaRPr lang="en-US" sz="4800" b="1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9100" y="1936522"/>
            <a:ext cx="76962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3200" b="1" dirty="0" smtClean="0"/>
              <a:t>The authors would like to acknowledge:</a:t>
            </a:r>
            <a:r>
              <a:rPr lang="en-US" sz="3200" dirty="0" smtClean="0"/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19100" y="2521297"/>
            <a:ext cx="7086600" cy="224676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2800" dirty="0" smtClean="0"/>
              <a:t>Nanofabrication and Electron Transport Laboratory students:</a:t>
            </a:r>
          </a:p>
          <a:p>
            <a:pPr lvl="1"/>
            <a:r>
              <a:rPr lang="en-US" sz="2800" dirty="0" err="1" smtClean="0"/>
              <a:t>Hsun</a:t>
            </a:r>
            <a:r>
              <a:rPr lang="en-US" sz="2800" dirty="0" smtClean="0"/>
              <a:t> Jen Chuang, </a:t>
            </a:r>
            <a:r>
              <a:rPr lang="en-US" sz="2800" dirty="0" err="1" smtClean="0"/>
              <a:t>Bhim</a:t>
            </a:r>
            <a:r>
              <a:rPr lang="en-US" sz="2800" dirty="0" smtClean="0"/>
              <a:t> </a:t>
            </a:r>
            <a:r>
              <a:rPr lang="en-US" sz="2800" dirty="0" err="1" smtClean="0"/>
              <a:t>Chamlagain</a:t>
            </a:r>
            <a:r>
              <a:rPr lang="en-US" sz="2800" dirty="0" smtClean="0"/>
              <a:t>, </a:t>
            </a:r>
            <a:r>
              <a:rPr lang="en-US" sz="2800" dirty="0" err="1" smtClean="0"/>
              <a:t>Meeghage</a:t>
            </a:r>
            <a:r>
              <a:rPr lang="en-US" sz="2800" dirty="0" smtClean="0"/>
              <a:t> </a:t>
            </a:r>
            <a:r>
              <a:rPr lang="en-US" sz="2800" dirty="0" err="1" smtClean="0"/>
              <a:t>Madusanka</a:t>
            </a:r>
            <a:r>
              <a:rPr lang="en-US" sz="2800" dirty="0" smtClean="0"/>
              <a:t> </a:t>
            </a:r>
            <a:r>
              <a:rPr lang="en-US" sz="2800" dirty="0" err="1" smtClean="0"/>
              <a:t>Perera</a:t>
            </a:r>
            <a:r>
              <a:rPr lang="en-US" sz="2800" dirty="0" smtClean="0"/>
              <a:t>, Arthur Bowman III, </a:t>
            </a:r>
            <a:r>
              <a:rPr lang="en-US" sz="2800" dirty="0" err="1" smtClean="0"/>
              <a:t>Upendra</a:t>
            </a:r>
            <a:r>
              <a:rPr lang="en-US" sz="2800" dirty="0" smtClean="0"/>
              <a:t> </a:t>
            </a:r>
            <a:r>
              <a:rPr lang="en-US" sz="2800" dirty="0" err="1" smtClean="0"/>
              <a:t>Rijal</a:t>
            </a:r>
            <a:r>
              <a:rPr lang="en-US" sz="2800" dirty="0" smtClean="0"/>
              <a:t>, and </a:t>
            </a:r>
            <a:r>
              <a:rPr lang="en-US" sz="2800" dirty="0" err="1" smtClean="0"/>
              <a:t>Sagar</a:t>
            </a:r>
            <a:r>
              <a:rPr lang="en-US" sz="2800" dirty="0" smtClean="0"/>
              <a:t> </a:t>
            </a:r>
            <a:r>
              <a:rPr lang="en-US" sz="2800" dirty="0" err="1" smtClean="0"/>
              <a:t>Paudel</a:t>
            </a:r>
            <a:endParaRPr lang="en-US" sz="2800" dirty="0"/>
          </a:p>
        </p:txBody>
      </p:sp>
      <p:sp>
        <p:nvSpPr>
          <p:cNvPr id="8" name="TextBox 7"/>
          <p:cNvSpPr txBox="1"/>
          <p:nvPr/>
        </p:nvSpPr>
        <p:spPr>
          <a:xfrm>
            <a:off x="419100" y="4953000"/>
            <a:ext cx="7696200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2800" dirty="0" smtClean="0"/>
              <a:t>Committee Members:  Dr. </a:t>
            </a:r>
            <a:r>
              <a:rPr lang="en-US" sz="2800" dirty="0" err="1" smtClean="0"/>
              <a:t>Zhixian</a:t>
            </a:r>
            <a:r>
              <a:rPr lang="en-US" sz="2800" dirty="0" smtClean="0"/>
              <a:t> Zhou,</a:t>
            </a:r>
          </a:p>
          <a:p>
            <a:r>
              <a:rPr lang="en-US" sz="2800" dirty="0" smtClean="0"/>
              <a:t>Dr. </a:t>
            </a:r>
            <a:r>
              <a:rPr lang="en-US" sz="2800" dirty="0" err="1" smtClean="0"/>
              <a:t>Jian</a:t>
            </a:r>
            <a:r>
              <a:rPr lang="en-US" sz="2800" dirty="0" smtClean="0"/>
              <a:t> Huang, Dr. </a:t>
            </a:r>
            <a:r>
              <a:rPr lang="en-US" sz="2800" dirty="0" err="1" smtClean="0"/>
              <a:t>Ashis</a:t>
            </a:r>
            <a:r>
              <a:rPr lang="en-US" sz="2800" dirty="0" smtClean="0"/>
              <a:t> </a:t>
            </a:r>
            <a:r>
              <a:rPr lang="en-US" sz="2800" dirty="0" err="1" smtClean="0"/>
              <a:t>Mukhopadhyay</a:t>
            </a:r>
            <a:r>
              <a:rPr lang="en-US" sz="2800" dirty="0" smtClean="0"/>
              <a:t>, Dr. Mark Cheng</a:t>
            </a:r>
            <a:endParaRPr lang="en-US" sz="2800" dirty="0"/>
          </a:p>
        </p:txBody>
      </p:sp>
    </p:spTree>
    <p:extLst>
      <p:ext uri="{BB962C8B-B14F-4D97-AF65-F5344CB8AC3E}">
        <p14:creationId xmlns="" xmlns:p14="http://schemas.microsoft.com/office/powerpoint/2010/main" val="402476428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Field-effect transistor</a:t>
            </a:r>
          </a:p>
          <a:p>
            <a:r>
              <a:rPr lang="en-US" dirty="0" smtClean="0"/>
              <a:t>Device characteristics </a:t>
            </a:r>
          </a:p>
          <a:p>
            <a:r>
              <a:rPr lang="en-US" dirty="0" smtClean="0"/>
              <a:t>Field-effect mobility</a:t>
            </a:r>
          </a:p>
          <a:p>
            <a:r>
              <a:rPr lang="en-US" dirty="0" smtClean="0"/>
              <a:t>Hall mobility </a:t>
            </a:r>
          </a:p>
          <a:p>
            <a:r>
              <a:rPr lang="en-US" dirty="0" smtClean="0"/>
              <a:t>Temperature dependence of mobility</a:t>
            </a:r>
          </a:p>
          <a:p>
            <a:pPr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1Geim &amp; Novoselov Nature Mat. 2007</a:t>
            </a:r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Contacts</a:t>
            </a:r>
          </a:p>
          <a:p>
            <a:r>
              <a:rPr lang="en-US" dirty="0" err="1" smtClean="0"/>
              <a:t>Schotttky</a:t>
            </a:r>
            <a:r>
              <a:rPr lang="en-US" dirty="0" smtClean="0"/>
              <a:t> barrier 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1Geim &amp; Novoselov Nature Mat. 2007</a:t>
            </a:r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Content Placeholder 5" descr="graphene_honeycomb.pn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781800" y="1905000"/>
            <a:ext cx="2133600" cy="1697285"/>
          </a:xfrm>
        </p:spPr>
      </p:pic>
      <p:pic>
        <p:nvPicPr>
          <p:cNvPr id="4" name="Content Placeholder 3" descr="CLASpowerpoint2_head.jpg"/>
          <p:cNvPicPr>
            <a:picLocks noChangeAspect="1"/>
          </p:cNvPicPr>
          <p:nvPr/>
        </p:nvPicPr>
        <p:blipFill>
          <a:blip r:embed="rId4"/>
          <a:srcRect t="-90296" b="-90296"/>
          <a:stretch>
            <a:fillRect/>
          </a:stretch>
        </p:blipFill>
        <p:spPr>
          <a:xfrm>
            <a:off x="4354" y="-1668462"/>
            <a:ext cx="9144640" cy="5029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09800" y="457200"/>
            <a:ext cx="5943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err="1" smtClean="0">
                <a:solidFill>
                  <a:schemeClr val="bg1"/>
                </a:solidFill>
              </a:rPr>
              <a:t>Graphene</a:t>
            </a:r>
            <a:endParaRPr lang="en-US" sz="4800" b="1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4799" y="2494289"/>
            <a:ext cx="6477001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3200" dirty="0" smtClean="0"/>
              <a:t>High mobility</a:t>
            </a:r>
          </a:p>
          <a:p>
            <a:pPr lvl="1">
              <a:buFont typeface="Arial" pitchFamily="34" charset="0"/>
              <a:buChar char="•"/>
            </a:pPr>
            <a:r>
              <a:rPr lang="en-US" sz="3200" dirty="0" smtClean="0"/>
              <a:t>10</a:t>
            </a:r>
            <a:r>
              <a:rPr lang="en-US" sz="3200" baseline="30000" dirty="0" smtClean="0"/>
              <a:t>4 </a:t>
            </a:r>
            <a:r>
              <a:rPr lang="en-US" sz="3200" dirty="0" smtClean="0"/>
              <a:t>cm</a:t>
            </a:r>
            <a:r>
              <a:rPr lang="en-US" sz="3200" baseline="30000" dirty="0" smtClean="0"/>
              <a:t>2</a:t>
            </a:r>
            <a:r>
              <a:rPr lang="en-US" sz="3200" dirty="0" smtClean="0"/>
              <a:t>V</a:t>
            </a:r>
            <a:r>
              <a:rPr lang="en-US" sz="3200" baseline="30000" dirty="0" smtClean="0"/>
              <a:t>-1</a:t>
            </a:r>
            <a:r>
              <a:rPr lang="en-US" sz="3200" dirty="0" smtClean="0"/>
              <a:t>s</a:t>
            </a:r>
            <a:r>
              <a:rPr lang="en-US" sz="3200" baseline="30000" dirty="0" smtClean="0"/>
              <a:t>-1</a:t>
            </a:r>
            <a:r>
              <a:rPr lang="en-US" sz="3200" dirty="0" smtClean="0"/>
              <a:t> at T</a:t>
            </a:r>
            <a:r>
              <a:rPr lang="en-US" sz="3200" baseline="-25000" dirty="0" smtClean="0"/>
              <a:t>room</a:t>
            </a:r>
            <a:r>
              <a:rPr lang="en-US" sz="3200" baseline="30000" dirty="0" smtClean="0"/>
              <a:t>1</a:t>
            </a:r>
          </a:p>
          <a:p>
            <a:pPr lvl="1">
              <a:buFont typeface="Arial" pitchFamily="34" charset="0"/>
              <a:buChar char="•"/>
            </a:pPr>
            <a:r>
              <a:rPr lang="en-US" sz="3200" dirty="0" smtClean="0"/>
              <a:t>Upper limit 10</a:t>
            </a:r>
            <a:r>
              <a:rPr lang="en-US" sz="3200" baseline="30000" dirty="0" smtClean="0"/>
              <a:t>5</a:t>
            </a:r>
            <a:r>
              <a:rPr lang="en-US" sz="3200" dirty="0" smtClean="0"/>
              <a:t> cm</a:t>
            </a:r>
            <a:r>
              <a:rPr lang="en-US" sz="3200" baseline="30000" dirty="0" smtClean="0"/>
              <a:t>2</a:t>
            </a:r>
            <a:r>
              <a:rPr lang="en-US" sz="3200" dirty="0" smtClean="0"/>
              <a:t>V</a:t>
            </a:r>
            <a:r>
              <a:rPr lang="en-US" sz="3200" baseline="30000" dirty="0" smtClean="0"/>
              <a:t>-1</a:t>
            </a:r>
            <a:r>
              <a:rPr lang="en-US" sz="3200" dirty="0" smtClean="0"/>
              <a:t>s</a:t>
            </a:r>
            <a:r>
              <a:rPr lang="en-US" sz="3200" baseline="30000" dirty="0" smtClean="0"/>
              <a:t>-1</a:t>
            </a:r>
            <a:r>
              <a:rPr lang="en-US" sz="3200" dirty="0" smtClean="0"/>
              <a:t> at T</a:t>
            </a:r>
            <a:r>
              <a:rPr lang="en-US" sz="3200" baseline="-25000" dirty="0" smtClean="0"/>
              <a:t>room</a:t>
            </a:r>
            <a:r>
              <a:rPr lang="en-US" sz="3200" baseline="30000" dirty="0" smtClean="0"/>
              <a:t>2</a:t>
            </a:r>
            <a:endParaRPr lang="en-US" sz="3200" dirty="0" smtClean="0"/>
          </a:p>
          <a:p>
            <a:pPr>
              <a:buFont typeface="Arial" pitchFamily="34" charset="0"/>
              <a:buChar char="•"/>
            </a:pPr>
            <a:r>
              <a:rPr lang="en-US" sz="3200" dirty="0" smtClean="0"/>
              <a:t>High Young’s Modulus </a:t>
            </a:r>
          </a:p>
          <a:p>
            <a:pPr>
              <a:buFont typeface="Arial" pitchFamily="34" charset="0"/>
              <a:buChar char="•"/>
            </a:pPr>
            <a:r>
              <a:rPr lang="en-US" sz="3200" dirty="0" smtClean="0"/>
              <a:t>No Bandgap</a:t>
            </a:r>
            <a:r>
              <a:rPr lang="en-US" sz="3200" baseline="30000" dirty="0" smtClean="0"/>
              <a:t>3</a:t>
            </a:r>
          </a:p>
          <a:p>
            <a:pPr lvl="1">
              <a:buFont typeface="Arial" pitchFamily="34" charset="0"/>
              <a:buChar char="•"/>
            </a:pPr>
            <a:r>
              <a:rPr lang="en-US" sz="3200" dirty="0" smtClean="0"/>
              <a:t>Low I</a:t>
            </a:r>
            <a:r>
              <a:rPr lang="en-US" sz="3200" baseline="-25000" dirty="0" smtClean="0"/>
              <a:t>on</a:t>
            </a:r>
            <a:r>
              <a:rPr lang="en-US" sz="3200" dirty="0" smtClean="0"/>
              <a:t>/</a:t>
            </a:r>
            <a:r>
              <a:rPr lang="en-US" sz="3200" dirty="0" err="1" smtClean="0"/>
              <a:t>I</a:t>
            </a:r>
            <a:r>
              <a:rPr lang="en-US" sz="3200" baseline="-25000" dirty="0" err="1" smtClean="0"/>
              <a:t>off</a:t>
            </a:r>
            <a:r>
              <a:rPr lang="en-US" sz="3200" dirty="0" smtClean="0"/>
              <a:t> ratio</a:t>
            </a:r>
          </a:p>
          <a:p>
            <a:endParaRPr lang="en-US" sz="2400" dirty="0" smtClean="0"/>
          </a:p>
          <a:p>
            <a:pPr lvl="1">
              <a:buFont typeface="Arial" pitchFamily="34" charset="0"/>
              <a:buChar char="•"/>
            </a:pPr>
            <a:endParaRPr lang="en-US" dirty="0" smtClean="0"/>
          </a:p>
          <a:p>
            <a:pPr lvl="3"/>
            <a:endParaRPr lang="en-US" sz="2400" i="1" dirty="0" smtClean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0" y="6096000"/>
            <a:ext cx="4343401" cy="625475"/>
          </a:xfrm>
        </p:spPr>
        <p:txBody>
          <a:bodyPr anchor="b" anchorCtr="0"/>
          <a:lstStyle/>
          <a:p>
            <a:pPr algn="l"/>
            <a:r>
              <a:rPr lang="en-US" sz="1600" baseline="30000" dirty="0" smtClean="0">
                <a:solidFill>
                  <a:schemeClr val="tx1"/>
                </a:solidFill>
              </a:rPr>
              <a:t>1</a:t>
            </a:r>
            <a:r>
              <a:rPr lang="en-US" sz="1600" dirty="0" smtClean="0">
                <a:solidFill>
                  <a:schemeClr val="tx1"/>
                </a:solidFill>
              </a:rPr>
              <a:t>Geim &amp; </a:t>
            </a:r>
            <a:r>
              <a:rPr lang="en-US" sz="1600" dirty="0" err="1" smtClean="0">
                <a:solidFill>
                  <a:schemeClr val="tx1"/>
                </a:solidFill>
              </a:rPr>
              <a:t>Novoselov</a:t>
            </a:r>
            <a:r>
              <a:rPr lang="en-US" sz="1600" dirty="0" smtClean="0">
                <a:solidFill>
                  <a:schemeClr val="tx1"/>
                </a:solidFill>
              </a:rPr>
              <a:t> Nature Mat. (2007)</a:t>
            </a:r>
          </a:p>
          <a:p>
            <a:pPr algn="l"/>
            <a:r>
              <a:rPr lang="en-US" sz="1600" baseline="30000" dirty="0" smtClean="0">
                <a:solidFill>
                  <a:schemeClr val="tx1"/>
                </a:solidFill>
              </a:rPr>
              <a:t>2</a:t>
            </a:r>
            <a:r>
              <a:rPr lang="en-US" sz="1600" dirty="0" smtClean="0">
                <a:solidFill>
                  <a:schemeClr val="tx1"/>
                </a:solidFill>
              </a:rPr>
              <a:t>Chen </a:t>
            </a:r>
            <a:r>
              <a:rPr lang="en-US" sz="1600" i="1" dirty="0" smtClean="0">
                <a:solidFill>
                  <a:schemeClr val="tx1"/>
                </a:solidFill>
              </a:rPr>
              <a:t>et al.</a:t>
            </a:r>
            <a:r>
              <a:rPr lang="en-US" sz="1600" dirty="0" smtClean="0">
                <a:solidFill>
                  <a:schemeClr val="tx1"/>
                </a:solidFill>
              </a:rPr>
              <a:t> Nature </a:t>
            </a:r>
            <a:r>
              <a:rPr lang="en-US" sz="1600" dirty="0" err="1" smtClean="0">
                <a:solidFill>
                  <a:schemeClr val="tx1"/>
                </a:solidFill>
              </a:rPr>
              <a:t>Nano</a:t>
            </a:r>
            <a:r>
              <a:rPr lang="en-US" sz="1600" dirty="0" smtClean="0">
                <a:solidFill>
                  <a:schemeClr val="tx1"/>
                </a:solidFill>
              </a:rPr>
              <a:t> (2008) </a:t>
            </a:r>
          </a:p>
          <a:p>
            <a:pPr algn="l"/>
            <a:r>
              <a:rPr lang="en-US" sz="1600" baseline="30000" dirty="0" smtClean="0">
                <a:solidFill>
                  <a:schemeClr val="tx1"/>
                </a:solidFill>
              </a:rPr>
              <a:t>3</a:t>
            </a:r>
            <a:r>
              <a:rPr lang="en-US" sz="1600" dirty="0" smtClean="0">
                <a:solidFill>
                  <a:schemeClr val="tx1"/>
                </a:solidFill>
              </a:rPr>
              <a:t>Xu </a:t>
            </a:r>
            <a:r>
              <a:rPr lang="en-US" sz="1600" i="1" dirty="0" smtClean="0">
                <a:solidFill>
                  <a:schemeClr val="tx1"/>
                </a:solidFill>
              </a:rPr>
              <a:t>et al.</a:t>
            </a:r>
            <a:r>
              <a:rPr lang="en-US" sz="1600" dirty="0" smtClean="0">
                <a:solidFill>
                  <a:schemeClr val="tx1"/>
                </a:solidFill>
              </a:rPr>
              <a:t> Chem. Rev. (2013)</a:t>
            </a:r>
            <a:endParaRPr lang="en-US" sz="1600" dirty="0">
              <a:solidFill>
                <a:schemeClr val="tx1"/>
              </a:solidFill>
            </a:endParaRPr>
          </a:p>
        </p:txBody>
      </p:sp>
      <p:pic>
        <p:nvPicPr>
          <p:cNvPr id="11" name="Picture 10" descr="graphene_bandgap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1605" y="4238738"/>
            <a:ext cx="3543795" cy="2085862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402476428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 descr="CLASpowerpoint2_head.jpg"/>
          <p:cNvPicPr>
            <a:picLocks noChangeAspect="1"/>
          </p:cNvPicPr>
          <p:nvPr/>
        </p:nvPicPr>
        <p:blipFill>
          <a:blip r:embed="rId3"/>
          <a:srcRect t="-90296" b="-90296"/>
          <a:stretch>
            <a:fillRect/>
          </a:stretch>
        </p:blipFill>
        <p:spPr>
          <a:xfrm>
            <a:off x="4354" y="-1668462"/>
            <a:ext cx="9144640" cy="5029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09800" y="457200"/>
            <a:ext cx="5943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>
                <a:solidFill>
                  <a:schemeClr val="bg1"/>
                </a:solidFill>
              </a:rPr>
              <a:t>TMDs</a:t>
            </a:r>
            <a:endParaRPr lang="en-US" sz="4800" b="1" dirty="0">
              <a:solidFill>
                <a:schemeClr val="bg1"/>
              </a:solidFill>
            </a:endParaRPr>
          </a:p>
        </p:txBody>
      </p:sp>
      <p:pic>
        <p:nvPicPr>
          <p:cNvPr id="12" name="Content Placeholder 11" descr="tmd_mx2.png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553200" y="1905000"/>
            <a:ext cx="2565779" cy="1828800"/>
          </a:xfrm>
        </p:spPr>
      </p:pic>
      <p:sp>
        <p:nvSpPr>
          <p:cNvPr id="15" name="TextBox 14"/>
          <p:cNvSpPr txBox="1"/>
          <p:nvPr/>
        </p:nvSpPr>
        <p:spPr>
          <a:xfrm>
            <a:off x="228600" y="1981200"/>
            <a:ext cx="632460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Transition Metal </a:t>
            </a:r>
            <a:r>
              <a:rPr lang="en-US" sz="2800" b="1" dirty="0" err="1" smtClean="0"/>
              <a:t>Dichalcogenides</a:t>
            </a:r>
            <a:r>
              <a:rPr lang="en-US" sz="2800" b="1" dirty="0" smtClean="0"/>
              <a:t> (TMDs)</a:t>
            </a:r>
          </a:p>
          <a:p>
            <a:r>
              <a:rPr lang="en-US" sz="2800" dirty="0" smtClean="0"/>
              <a:t>	Transition Metal	</a:t>
            </a:r>
            <a:r>
              <a:rPr lang="en-US" sz="2800" dirty="0" err="1" smtClean="0"/>
              <a:t>Chalcogen</a:t>
            </a:r>
            <a:endParaRPr lang="en-US" sz="2800" dirty="0" smtClean="0"/>
          </a:p>
          <a:p>
            <a:r>
              <a:rPr lang="en-US" sz="2800" dirty="0" smtClean="0"/>
              <a:t>		Mo, W, V			   S, Se, Te</a:t>
            </a:r>
          </a:p>
          <a:p>
            <a:endParaRPr lang="en-US" sz="2800" dirty="0" smtClean="0"/>
          </a:p>
          <a:p>
            <a:pPr algn="ctr"/>
            <a:r>
              <a:rPr lang="en-US" sz="2800" dirty="0" smtClean="0"/>
              <a:t>MX</a:t>
            </a:r>
            <a:r>
              <a:rPr lang="en-US" sz="2800" baseline="-25000" dirty="0" smtClean="0"/>
              <a:t>2</a:t>
            </a:r>
          </a:p>
          <a:p>
            <a:pPr algn="ctr"/>
            <a:r>
              <a:rPr lang="en-US" sz="2800" dirty="0" smtClean="0"/>
              <a:t>(MoS</a:t>
            </a:r>
            <a:r>
              <a:rPr lang="en-US" sz="2800" baseline="-25000" dirty="0" smtClean="0"/>
              <a:t>2</a:t>
            </a:r>
            <a:r>
              <a:rPr lang="en-US" sz="2800" dirty="0" smtClean="0"/>
              <a:t>, MoSe</a:t>
            </a:r>
            <a:r>
              <a:rPr lang="en-US" sz="2800" baseline="-25000" dirty="0" smtClean="0"/>
              <a:t>2</a:t>
            </a:r>
            <a:r>
              <a:rPr lang="en-US" sz="2800" dirty="0" smtClean="0"/>
              <a:t>, WSe</a:t>
            </a:r>
            <a:r>
              <a:rPr lang="en-US" sz="2800" baseline="-25000" dirty="0" smtClean="0"/>
              <a:t>2</a:t>
            </a:r>
            <a:r>
              <a:rPr lang="en-US" sz="2800" dirty="0" smtClean="0"/>
              <a:t>, WS</a:t>
            </a:r>
            <a:r>
              <a:rPr lang="en-US" sz="2800" baseline="-25000" dirty="0" smtClean="0"/>
              <a:t>2</a:t>
            </a:r>
            <a:r>
              <a:rPr lang="en-US" sz="2800" dirty="0" smtClean="0"/>
              <a:t>)</a:t>
            </a:r>
          </a:p>
          <a:p>
            <a:r>
              <a:rPr lang="en-US" sz="2800" b="1" dirty="0" smtClean="0"/>
              <a:t>	</a:t>
            </a:r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2057400" y="3360738"/>
            <a:ext cx="838200" cy="52546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>
            <a:off x="3581400" y="3360738"/>
            <a:ext cx="533400" cy="37306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228600" y="4648200"/>
            <a:ext cx="58674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Unique Band structure</a:t>
            </a:r>
            <a:r>
              <a:rPr lang="en-US" sz="2800" baseline="30000" dirty="0" smtClean="0"/>
              <a:t>3</a:t>
            </a:r>
            <a:endParaRPr lang="en-US" sz="2800" dirty="0" smtClean="0"/>
          </a:p>
          <a:p>
            <a:r>
              <a:rPr lang="en-US" sz="2800" dirty="0" smtClean="0"/>
              <a:t>Extremely Strong</a:t>
            </a:r>
          </a:p>
          <a:p>
            <a:r>
              <a:rPr lang="en-US" sz="2800" dirty="0" smtClean="0"/>
              <a:t>High I</a:t>
            </a:r>
            <a:r>
              <a:rPr lang="en-US" sz="2800" baseline="-25000" dirty="0" smtClean="0"/>
              <a:t>on</a:t>
            </a:r>
            <a:r>
              <a:rPr lang="en-US" sz="2800" dirty="0" smtClean="0"/>
              <a:t>/</a:t>
            </a:r>
            <a:r>
              <a:rPr lang="en-US" sz="2800" dirty="0" err="1" smtClean="0"/>
              <a:t>I</a:t>
            </a:r>
            <a:r>
              <a:rPr lang="en-US" sz="2800" baseline="-25000" dirty="0" err="1" smtClean="0"/>
              <a:t>off</a:t>
            </a:r>
            <a:r>
              <a:rPr lang="en-US" sz="2800" dirty="0" smtClean="0"/>
              <a:t> ratio &gt; 10</a:t>
            </a:r>
            <a:r>
              <a:rPr lang="en-US" sz="2800" baseline="30000" dirty="0" smtClean="0"/>
              <a:t>6 </a:t>
            </a:r>
            <a:endParaRPr lang="en-US" sz="2800" dirty="0"/>
          </a:p>
        </p:txBody>
      </p:sp>
      <p:pic>
        <p:nvPicPr>
          <p:cNvPr id="27" name="Picture 26" descr="mos2_bandstructur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3668" y="3733800"/>
            <a:ext cx="3681214" cy="2544921"/>
          </a:xfrm>
          <a:prstGeom prst="rect">
            <a:avLst/>
          </a:prstGeom>
        </p:spPr>
      </p:pic>
      <p:sp>
        <p:nvSpPr>
          <p:cNvPr id="28" name="Footer Placeholder 27"/>
          <p:cNvSpPr>
            <a:spLocks noGrp="1"/>
          </p:cNvSpPr>
          <p:nvPr>
            <p:ph type="ftr" sz="quarter" idx="11"/>
          </p:nvPr>
        </p:nvSpPr>
        <p:spPr>
          <a:xfrm>
            <a:off x="0" y="6278721"/>
            <a:ext cx="2895600" cy="442754"/>
          </a:xfrm>
        </p:spPr>
        <p:txBody>
          <a:bodyPr/>
          <a:lstStyle/>
          <a:p>
            <a:pPr algn="l"/>
            <a:r>
              <a:rPr lang="fr-FR" sz="1600" baseline="30000" dirty="0" smtClean="0">
                <a:solidFill>
                  <a:schemeClr val="tx1"/>
                </a:solidFill>
              </a:rPr>
              <a:t>3</a:t>
            </a:r>
            <a:r>
              <a:rPr lang="fr-FR" sz="1600" dirty="0" smtClean="0">
                <a:solidFill>
                  <a:schemeClr val="tx1"/>
                </a:solidFill>
              </a:rPr>
              <a:t>Xu </a:t>
            </a:r>
            <a:r>
              <a:rPr lang="fr-FR" sz="1600" i="1" dirty="0" smtClean="0">
                <a:solidFill>
                  <a:schemeClr val="tx1"/>
                </a:solidFill>
              </a:rPr>
              <a:t>et al.</a:t>
            </a:r>
            <a:r>
              <a:rPr lang="fr-FR" sz="1600" dirty="0" smtClean="0">
                <a:solidFill>
                  <a:schemeClr val="tx1"/>
                </a:solidFill>
              </a:rPr>
              <a:t> </a:t>
            </a:r>
            <a:r>
              <a:rPr lang="fr-FR" sz="1600" dirty="0" err="1" smtClean="0">
                <a:solidFill>
                  <a:schemeClr val="tx1"/>
                </a:solidFill>
              </a:rPr>
              <a:t>Chem</a:t>
            </a:r>
            <a:r>
              <a:rPr lang="fr-FR" sz="1600" dirty="0" smtClean="0">
                <a:solidFill>
                  <a:schemeClr val="tx1"/>
                </a:solidFill>
              </a:rPr>
              <a:t>. </a:t>
            </a:r>
            <a:r>
              <a:rPr lang="fr-FR" sz="1600" dirty="0" err="1" smtClean="0">
                <a:solidFill>
                  <a:schemeClr val="tx1"/>
                </a:solidFill>
              </a:rPr>
              <a:t>Rev</a:t>
            </a:r>
            <a:r>
              <a:rPr lang="fr-FR" sz="1600" dirty="0" smtClean="0">
                <a:solidFill>
                  <a:schemeClr val="tx1"/>
                </a:solidFill>
              </a:rPr>
              <a:t>. (2013)</a:t>
            </a:r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402476428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Content Placeholder 5" descr="mos2_fet_simple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24150" y="1524000"/>
            <a:ext cx="4819850" cy="2666984"/>
          </a:xfrm>
        </p:spPr>
      </p:pic>
      <p:pic>
        <p:nvPicPr>
          <p:cNvPr id="4" name="Content Placeholder 3" descr="CLASpowerpoint2_head.jpg"/>
          <p:cNvPicPr>
            <a:picLocks noChangeAspect="1"/>
          </p:cNvPicPr>
          <p:nvPr/>
        </p:nvPicPr>
        <p:blipFill>
          <a:blip r:embed="rId3"/>
          <a:srcRect t="-90296" b="-90296"/>
          <a:stretch>
            <a:fillRect/>
          </a:stretch>
        </p:blipFill>
        <p:spPr>
          <a:xfrm>
            <a:off x="-640" y="-1668462"/>
            <a:ext cx="9144640" cy="5029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09800" y="304800"/>
            <a:ext cx="5943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solidFill>
                  <a:schemeClr val="bg1"/>
                </a:solidFill>
              </a:rPr>
              <a:t>Field Effect Transistors (FETs)</a:t>
            </a:r>
            <a:endParaRPr lang="en-US" sz="4000" b="1" dirty="0">
              <a:solidFill>
                <a:schemeClr val="bg1"/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0" y="6356350"/>
            <a:ext cx="3581400" cy="365125"/>
          </a:xfrm>
        </p:spPr>
        <p:txBody>
          <a:bodyPr anchor="b"/>
          <a:lstStyle/>
          <a:p>
            <a:r>
              <a:rPr lang="en-US" sz="1600" baseline="30000" dirty="0" smtClean="0">
                <a:solidFill>
                  <a:schemeClr val="tx1"/>
                </a:solidFill>
              </a:rPr>
              <a:t>1</a:t>
            </a:r>
            <a:r>
              <a:rPr lang="en-US" sz="1600" dirty="0" smtClean="0">
                <a:solidFill>
                  <a:schemeClr val="tx1"/>
                </a:solidFill>
              </a:rPr>
              <a:t>Radisavljevic &amp; </a:t>
            </a:r>
            <a:r>
              <a:rPr lang="en-US" sz="1600" dirty="0" err="1" smtClean="0">
                <a:solidFill>
                  <a:schemeClr val="tx1"/>
                </a:solidFill>
              </a:rPr>
              <a:t>Kis</a:t>
            </a:r>
            <a:r>
              <a:rPr lang="en-US" sz="1600" dirty="0" smtClean="0">
                <a:solidFill>
                  <a:schemeClr val="tx1"/>
                </a:solidFill>
              </a:rPr>
              <a:t>, Nature Mat. (2013)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200" y="2769275"/>
            <a:ext cx="6324600" cy="224676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2800" dirty="0" smtClean="0"/>
              <a:t>Si/SiO</a:t>
            </a:r>
            <a:r>
              <a:rPr lang="en-US" sz="2800" baseline="-25000" dirty="0" smtClean="0"/>
              <a:t>2</a:t>
            </a:r>
            <a:r>
              <a:rPr lang="en-US" sz="2800" dirty="0" smtClean="0"/>
              <a:t> substrate</a:t>
            </a:r>
          </a:p>
          <a:p>
            <a:pPr>
              <a:buFont typeface="Arial" pitchFamily="34" charset="0"/>
              <a:buChar char="•"/>
            </a:pPr>
            <a:r>
              <a:rPr lang="en-US" sz="2800" dirty="0" smtClean="0"/>
              <a:t>TMD channel </a:t>
            </a:r>
          </a:p>
          <a:p>
            <a:pPr>
              <a:buFont typeface="Arial" pitchFamily="34" charset="0"/>
              <a:buChar char="•"/>
            </a:pPr>
            <a:r>
              <a:rPr lang="en-US" sz="2800" dirty="0" smtClean="0"/>
              <a:t>Ti/Au electrodes</a:t>
            </a:r>
          </a:p>
          <a:p>
            <a:pPr lvl="1"/>
            <a:r>
              <a:rPr lang="en-US" sz="2800" dirty="0" smtClean="0"/>
              <a:t>Source		Channel		Drain	</a:t>
            </a:r>
          </a:p>
          <a:p>
            <a:pPr lvl="1"/>
            <a:endParaRPr lang="en-US" sz="2800" dirty="0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2133600" y="4343400"/>
            <a:ext cx="5334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4114800" y="4343400"/>
            <a:ext cx="4572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402476428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828800"/>
            <a:ext cx="8305800" cy="4558620"/>
          </a:xfrm>
        </p:spPr>
        <p:txBody>
          <a:bodyPr anchor="t"/>
          <a:lstStyle/>
          <a:p>
            <a:pPr>
              <a:buNone/>
            </a:pPr>
            <a:r>
              <a:rPr lang="en-US" dirty="0" smtClean="0"/>
              <a:t>AFM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4" name="Content Placeholder 3" descr="CLASpowerpoint2_head.jpg"/>
          <p:cNvPicPr>
            <a:picLocks noChangeAspect="1"/>
          </p:cNvPicPr>
          <p:nvPr/>
        </p:nvPicPr>
        <p:blipFill>
          <a:blip r:embed="rId2"/>
          <a:srcRect t="-90296" b="-90296"/>
          <a:stretch>
            <a:fillRect/>
          </a:stretch>
        </p:blipFill>
        <p:spPr>
          <a:xfrm>
            <a:off x="4354" y="-1668462"/>
            <a:ext cx="9144640" cy="5029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09800" y="457200"/>
            <a:ext cx="6477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>
                <a:solidFill>
                  <a:schemeClr val="bg1"/>
                </a:solidFill>
              </a:rPr>
              <a:t>Device Characterization </a:t>
            </a:r>
            <a:endParaRPr lang="en-US" sz="4800" b="1" dirty="0">
              <a:solidFill>
                <a:schemeClr val="bg1"/>
              </a:solidFill>
            </a:endParaRPr>
          </a:p>
        </p:txBody>
      </p:sp>
      <p:pic>
        <p:nvPicPr>
          <p:cNvPr id="6" name="Picture 5" descr="150706Topography009.png"/>
          <p:cNvPicPr>
            <a:picLocks noChangeAspect="1"/>
          </p:cNvPicPr>
          <p:nvPr/>
        </p:nvPicPr>
        <p:blipFill>
          <a:blip r:embed="rId3"/>
          <a:srcRect l="6994" b="13578"/>
          <a:stretch>
            <a:fillRect/>
          </a:stretch>
        </p:blipFill>
        <p:spPr>
          <a:xfrm>
            <a:off x="76200" y="3124200"/>
            <a:ext cx="3040062" cy="2824842"/>
          </a:xfrm>
          <a:prstGeom prst="rect">
            <a:avLst/>
          </a:prstGeom>
        </p:spPr>
      </p:pic>
      <p:pic>
        <p:nvPicPr>
          <p:cNvPr id="8" name="Picture 7" descr="line_profil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0400" y="1828800"/>
            <a:ext cx="5849167" cy="224821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402476428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828800"/>
            <a:ext cx="8305800" cy="4558620"/>
          </a:xfrm>
        </p:spPr>
        <p:txBody>
          <a:bodyPr anchor="ctr"/>
          <a:lstStyle/>
          <a:p>
            <a:r>
              <a:rPr lang="en-US" dirty="0" smtClean="0"/>
              <a:t>Contact Resistance</a:t>
            </a:r>
          </a:p>
          <a:p>
            <a:pPr lvl="1"/>
            <a:r>
              <a:rPr lang="en-US" dirty="0" err="1" smtClean="0"/>
              <a:t>Schottky</a:t>
            </a:r>
            <a:r>
              <a:rPr lang="en-US" dirty="0" smtClean="0"/>
              <a:t> barrier &amp; mobility</a:t>
            </a:r>
          </a:p>
          <a:p>
            <a:r>
              <a:rPr lang="en-US" dirty="0" smtClean="0"/>
              <a:t>Scattering mechanisms</a:t>
            </a:r>
          </a:p>
          <a:p>
            <a:pPr lvl="1"/>
            <a:r>
              <a:rPr lang="en-US" dirty="0" smtClean="0"/>
              <a:t>Understand impact on mobility</a:t>
            </a:r>
          </a:p>
          <a:p>
            <a:r>
              <a:rPr lang="en-US" dirty="0" smtClean="0"/>
              <a:t>Study p-WSe</a:t>
            </a:r>
            <a:r>
              <a:rPr lang="en-US" baseline="-25000" dirty="0" smtClean="0"/>
              <a:t>2</a:t>
            </a:r>
            <a:r>
              <a:rPr lang="en-US" dirty="0" smtClean="0"/>
              <a:t> doping effects</a:t>
            </a:r>
          </a:p>
          <a:p>
            <a:pPr lvl="1"/>
            <a:r>
              <a:rPr lang="en-US" dirty="0" smtClean="0"/>
              <a:t>Impurities &amp; mobility degradation </a:t>
            </a:r>
          </a:p>
          <a:p>
            <a:r>
              <a:rPr lang="en-US" dirty="0" smtClean="0"/>
              <a:t>Performance limits</a:t>
            </a:r>
          </a:p>
          <a:p>
            <a:pPr lvl="1"/>
            <a:r>
              <a:rPr lang="en-US" dirty="0" smtClean="0"/>
              <a:t>Device applications</a:t>
            </a:r>
            <a:endParaRPr lang="en-US" dirty="0"/>
          </a:p>
        </p:txBody>
      </p:sp>
      <p:pic>
        <p:nvPicPr>
          <p:cNvPr id="4" name="Content Placeholder 3" descr="CLASpowerpoint2_head.jpg"/>
          <p:cNvPicPr>
            <a:picLocks noChangeAspect="1"/>
          </p:cNvPicPr>
          <p:nvPr/>
        </p:nvPicPr>
        <p:blipFill>
          <a:blip r:embed="rId2"/>
          <a:srcRect t="-90296" b="-90296"/>
          <a:stretch>
            <a:fillRect/>
          </a:stretch>
        </p:blipFill>
        <p:spPr>
          <a:xfrm>
            <a:off x="4354" y="-1668462"/>
            <a:ext cx="9144640" cy="5029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09800" y="457200"/>
            <a:ext cx="5943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>
                <a:solidFill>
                  <a:schemeClr val="bg1"/>
                </a:solidFill>
              </a:rPr>
              <a:t>Challenges</a:t>
            </a:r>
            <a:endParaRPr lang="en-US" sz="4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402476428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828800"/>
            <a:ext cx="8305800" cy="1295400"/>
          </a:xfrm>
        </p:spPr>
        <p:txBody>
          <a:bodyPr anchor="t"/>
          <a:lstStyle/>
          <a:p>
            <a:pPr>
              <a:buNone/>
            </a:pPr>
            <a:r>
              <a:rPr lang="en-US" dirty="0" smtClean="0"/>
              <a:t>How to measure FET performance?</a:t>
            </a:r>
          </a:p>
          <a:p>
            <a:r>
              <a:rPr lang="en-US" sz="2800" dirty="0" smtClean="0"/>
              <a:t>Mobility </a:t>
            </a:r>
            <a:r>
              <a:rPr lang="el-GR" sz="2800" dirty="0" smtClean="0"/>
              <a:t>μ</a:t>
            </a:r>
            <a:endParaRPr lang="en-US" sz="2800" dirty="0" smtClean="0"/>
          </a:p>
        </p:txBody>
      </p:sp>
      <p:pic>
        <p:nvPicPr>
          <p:cNvPr id="4" name="Content Placeholder 3" descr="CLASpowerpoint2_head.jpg"/>
          <p:cNvPicPr>
            <a:picLocks noChangeAspect="1"/>
          </p:cNvPicPr>
          <p:nvPr/>
        </p:nvPicPr>
        <p:blipFill>
          <a:blip r:embed="rId2"/>
          <a:srcRect t="-90296" b="-90296"/>
          <a:stretch>
            <a:fillRect/>
          </a:stretch>
        </p:blipFill>
        <p:spPr>
          <a:xfrm>
            <a:off x="4354" y="-1668462"/>
            <a:ext cx="9144640" cy="5029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09800" y="457200"/>
            <a:ext cx="5943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>
                <a:solidFill>
                  <a:schemeClr val="bg1"/>
                </a:solidFill>
              </a:rPr>
              <a:t>Mobility &amp; Scattering</a:t>
            </a:r>
            <a:endParaRPr lang="en-US" sz="4800" b="1" dirty="0">
              <a:solidFill>
                <a:schemeClr val="bg1"/>
              </a:solidFill>
            </a:endParaRPr>
          </a:p>
        </p:txBody>
      </p:sp>
      <p:sp>
        <p:nvSpPr>
          <p:cNvPr id="6" name="Right Brace 5"/>
          <p:cNvSpPr/>
          <p:nvPr/>
        </p:nvSpPr>
        <p:spPr>
          <a:xfrm>
            <a:off x="4724400" y="3505200"/>
            <a:ext cx="1524000" cy="762000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Brace 6"/>
          <p:cNvSpPr/>
          <p:nvPr/>
        </p:nvSpPr>
        <p:spPr>
          <a:xfrm>
            <a:off x="4724400" y="4343400"/>
            <a:ext cx="1600200" cy="838200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81000" y="2971800"/>
            <a:ext cx="46482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μ limited by scattering</a:t>
            </a:r>
            <a:r>
              <a:rPr lang="en-US" sz="3200" dirty="0" smtClean="0"/>
              <a:t>:</a:t>
            </a:r>
          </a:p>
          <a:p>
            <a:pPr>
              <a:buFont typeface="Arial" pitchFamily="34" charset="0"/>
              <a:buChar char="•"/>
            </a:pPr>
            <a:r>
              <a:rPr lang="en-US" sz="2800" dirty="0" smtClean="0"/>
              <a:t>Optical phonons				</a:t>
            </a:r>
          </a:p>
          <a:p>
            <a:pPr>
              <a:buFont typeface="Arial" pitchFamily="34" charset="0"/>
              <a:buChar char="•"/>
            </a:pPr>
            <a:r>
              <a:rPr lang="en-US" sz="2800" dirty="0" smtClean="0"/>
              <a:t>Acoustic phonons				</a:t>
            </a:r>
          </a:p>
          <a:p>
            <a:pPr>
              <a:buFont typeface="Arial" pitchFamily="34" charset="0"/>
              <a:buChar char="•"/>
            </a:pPr>
            <a:r>
              <a:rPr lang="en-US" sz="2800" dirty="0" smtClean="0"/>
              <a:t>Interface scattering</a:t>
            </a:r>
          </a:p>
          <a:p>
            <a:pPr>
              <a:buFont typeface="Arial" pitchFamily="34" charset="0"/>
              <a:buChar char="•"/>
            </a:pPr>
            <a:r>
              <a:rPr lang="en-US" sz="2800" dirty="0" smtClean="0"/>
              <a:t>Impurities/channel defects</a:t>
            </a:r>
          </a:p>
          <a:p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324600" y="3581400"/>
            <a:ext cx="2133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Intrinsic </a:t>
            </a:r>
            <a:endParaRPr lang="en-US" sz="32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6324600" y="4444425"/>
            <a:ext cx="1828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Extrinsic</a:t>
            </a:r>
            <a:endParaRPr lang="en-US" sz="32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457200" y="5557123"/>
            <a:ext cx="7239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Study these mechanisms &amp; how they effect device performance</a:t>
            </a:r>
            <a:endParaRPr lang="en-US" sz="2800" dirty="0"/>
          </a:p>
        </p:txBody>
      </p:sp>
    </p:spTree>
    <p:extLst>
      <p:ext uri="{BB962C8B-B14F-4D97-AF65-F5344CB8AC3E}">
        <p14:creationId xmlns="" xmlns:p14="http://schemas.microsoft.com/office/powerpoint/2010/main" val="402476428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 descr="CLASpowerpoint2_head.jpg"/>
          <p:cNvPicPr>
            <a:picLocks noChangeAspect="1"/>
          </p:cNvPicPr>
          <p:nvPr/>
        </p:nvPicPr>
        <p:blipFill>
          <a:blip r:embed="rId3"/>
          <a:srcRect t="-90296" b="-90296"/>
          <a:stretch>
            <a:fillRect/>
          </a:stretch>
        </p:blipFill>
        <p:spPr>
          <a:xfrm>
            <a:off x="4354" y="-1668462"/>
            <a:ext cx="9144640" cy="5029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09800" y="457200"/>
            <a:ext cx="5943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 smtClean="0">
                <a:solidFill>
                  <a:schemeClr val="bg1"/>
                </a:solidFill>
              </a:rPr>
              <a:t>Field-Effect Mobility </a:t>
            </a:r>
            <a:r>
              <a:rPr lang="el-GR" sz="4400" b="1" dirty="0" smtClean="0">
                <a:solidFill>
                  <a:schemeClr val="bg1"/>
                </a:solidFill>
              </a:rPr>
              <a:t>μ</a:t>
            </a:r>
            <a:r>
              <a:rPr lang="en-US" sz="4400" b="1" baseline="-25000" dirty="0" smtClean="0">
                <a:solidFill>
                  <a:schemeClr val="bg1"/>
                </a:solidFill>
              </a:rPr>
              <a:t>FE</a:t>
            </a:r>
            <a:endParaRPr lang="en-US" sz="4400" b="1" dirty="0">
              <a:solidFill>
                <a:schemeClr val="bg1"/>
              </a:solidFill>
            </a:endParaRPr>
          </a:p>
        </p:txBody>
      </p:sp>
      <p:graphicFrame>
        <p:nvGraphicFramePr>
          <p:cNvPr id="7" name="Content Placeholder 6"/>
          <p:cNvGraphicFramePr>
            <a:graphicFrameLocks noChangeAspect="1"/>
          </p:cNvGraphicFramePr>
          <p:nvPr>
            <p:ph idx="1"/>
          </p:nvPr>
        </p:nvGraphicFramePr>
        <p:xfrm>
          <a:off x="5562600" y="1867612"/>
          <a:ext cx="2327275" cy="1180388"/>
        </p:xfrm>
        <a:graphic>
          <a:graphicData uri="http://schemas.openxmlformats.org/presentationml/2006/ole">
            <p:oleObj spid="_x0000_s2051" name="Equation" r:id="rId4" imgW="876240" imgH="444240" progId="Equation.3">
              <p:embed/>
            </p:oleObj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228600" y="1952104"/>
            <a:ext cx="57912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3200" dirty="0" smtClean="0"/>
              <a:t>Two-probe	</a:t>
            </a:r>
            <a:r>
              <a:rPr lang="en-US" sz="3200" dirty="0" smtClean="0"/>
              <a:t>     </a:t>
            </a:r>
            <a:r>
              <a:rPr lang="en-US" sz="3200" dirty="0" err="1" smtClean="0"/>
              <a:t>R</a:t>
            </a:r>
            <a:r>
              <a:rPr lang="en-US" sz="3200" baseline="-25000" dirty="0" err="1" smtClean="0"/>
              <a:t>c</a:t>
            </a:r>
            <a:r>
              <a:rPr lang="en-US" sz="3200" dirty="0" smtClean="0"/>
              <a:t> affected	</a:t>
            </a:r>
            <a:r>
              <a:rPr lang="en-US" sz="3200" dirty="0" smtClean="0"/>
              <a:t>	 </a:t>
            </a:r>
          </a:p>
          <a:p>
            <a:pPr>
              <a:buFont typeface="Arial" pitchFamily="34" charset="0"/>
              <a:buChar char="•"/>
            </a:pPr>
            <a:r>
              <a:rPr lang="en-US" sz="3200" dirty="0" smtClean="0"/>
              <a:t>Four-probe	</a:t>
            </a:r>
            <a:r>
              <a:rPr lang="en-US" sz="3200" dirty="0" smtClean="0"/>
              <a:t>	</a:t>
            </a:r>
            <a:r>
              <a:rPr lang="en-US" sz="3200" dirty="0" err="1" smtClean="0"/>
              <a:t>R</a:t>
            </a:r>
            <a:r>
              <a:rPr lang="en-US" sz="3200" baseline="-25000" dirty="0" err="1" smtClean="0"/>
              <a:t>c</a:t>
            </a:r>
            <a:r>
              <a:rPr lang="en-US" sz="3200" baseline="-25000" dirty="0" smtClean="0"/>
              <a:t> </a:t>
            </a:r>
            <a:r>
              <a:rPr lang="en-US" sz="3200" dirty="0" err="1" smtClean="0"/>
              <a:t>substracted</a:t>
            </a:r>
            <a:endParaRPr lang="en-US" sz="3200" dirty="0"/>
          </a:p>
        </p:txBody>
      </p:sp>
      <p:pic>
        <p:nvPicPr>
          <p:cNvPr id="12" name="Picture 11" descr="-44_54_100x_after_liftoff_two_point_probe_measurement.jpg"/>
          <p:cNvPicPr>
            <a:picLocks noChangeAspect="1"/>
          </p:cNvPicPr>
          <p:nvPr/>
        </p:nvPicPr>
        <p:blipFill>
          <a:blip r:embed="rId5"/>
          <a:srcRect l="20703" t="7390" r="40234" b="49768"/>
          <a:stretch>
            <a:fillRect/>
          </a:stretch>
        </p:blipFill>
        <p:spPr>
          <a:xfrm>
            <a:off x="228599" y="3124200"/>
            <a:ext cx="4120400" cy="3389270"/>
          </a:xfrm>
          <a:prstGeom prst="rect">
            <a:avLst/>
          </a:prstGeom>
        </p:spPr>
      </p:pic>
      <p:pic>
        <p:nvPicPr>
          <p:cNvPr id="13" name="Picture 12" descr="-44_54_100x_after_liftoff_four_point_measurement.jpg"/>
          <p:cNvPicPr>
            <a:picLocks noChangeAspect="1"/>
          </p:cNvPicPr>
          <p:nvPr/>
        </p:nvPicPr>
        <p:blipFill>
          <a:blip r:embed="rId6"/>
          <a:srcRect l="22656" t="8333" r="44141" b="51166"/>
          <a:stretch>
            <a:fillRect/>
          </a:stretch>
        </p:blipFill>
        <p:spPr>
          <a:xfrm>
            <a:off x="4876800" y="3124200"/>
            <a:ext cx="3810000" cy="3389270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>
            <a:off x="2438400" y="2286000"/>
            <a:ext cx="4572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2438400" y="2743200"/>
            <a:ext cx="4572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402476428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2196</TotalTime>
  <Words>757</Words>
  <Application>Microsoft Office PowerPoint</Application>
  <PresentationFormat>On-screen Show (4:3)</PresentationFormat>
  <Paragraphs>178</Paragraphs>
  <Slides>26</Slides>
  <Notes>15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26</vt:i4>
      </vt:variant>
    </vt:vector>
  </HeadingPairs>
  <TitlesOfParts>
    <vt:vector size="29" baseType="lpstr">
      <vt:lpstr>Office Theme</vt:lpstr>
      <vt:lpstr>Microsoft Equation 3.0</vt:lpstr>
      <vt:lpstr>Equation</vt:lpstr>
      <vt:lpstr>Intrinsic Transport Properties &amp; Scattering Mechanisms in TMDs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</vt:vector>
  </TitlesOfParts>
  <Company>Wayne State University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jO Click</dc:creator>
  <cp:lastModifiedBy>Kraig Andrews</cp:lastModifiedBy>
  <cp:revision>234</cp:revision>
  <dcterms:created xsi:type="dcterms:W3CDTF">2014-05-13T15:43:50Z</dcterms:created>
  <dcterms:modified xsi:type="dcterms:W3CDTF">2016-02-04T21:39:31Z</dcterms:modified>
</cp:coreProperties>
</file>